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503661" r:id="rId1"/>
    <p:sldMasterId id="2147504639" r:id="rId2"/>
    <p:sldMasterId id="2147504659" r:id="rId3"/>
    <p:sldMasterId id="2147504696" r:id="rId4"/>
  </p:sldMasterIdLst>
  <p:notesMasterIdLst>
    <p:notesMasterId r:id="rId24"/>
  </p:notesMasterIdLst>
  <p:sldIdLst>
    <p:sldId id="473" r:id="rId5"/>
    <p:sldId id="2147482220" r:id="rId6"/>
    <p:sldId id="263" r:id="rId7"/>
    <p:sldId id="309" r:id="rId8"/>
    <p:sldId id="412" r:id="rId9"/>
    <p:sldId id="329" r:id="rId10"/>
    <p:sldId id="413" r:id="rId11"/>
    <p:sldId id="397" r:id="rId12"/>
    <p:sldId id="386" r:id="rId13"/>
    <p:sldId id="2147482227" r:id="rId14"/>
    <p:sldId id="2147482225" r:id="rId15"/>
    <p:sldId id="368" r:id="rId16"/>
    <p:sldId id="385" r:id="rId17"/>
    <p:sldId id="445" r:id="rId18"/>
    <p:sldId id="288" r:id="rId19"/>
    <p:sldId id="275" r:id="rId20"/>
    <p:sldId id="427" r:id="rId21"/>
    <p:sldId id="2147482222" r:id="rId22"/>
    <p:sldId id="2147482221" r:id="rId2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Agenda" id="{5DFA9AD0-22F8-4CA7-A5E7-A19940C800C6}">
          <p14:sldIdLst>
            <p14:sldId id="473"/>
            <p14:sldId id="2147482220"/>
            <p14:sldId id="263"/>
            <p14:sldId id="309"/>
          </p14:sldIdLst>
        </p14:section>
        <p14:section name="SolutionOverview" id="{84FC8C12-5BAE-4415-AC35-B60E0C78948A}">
          <p14:sldIdLst>
            <p14:sldId id="412"/>
            <p14:sldId id="329"/>
            <p14:sldId id="413"/>
          </p14:sldIdLst>
        </p14:section>
        <p14:section name="Showcase" id="{E40D593A-2DA8-4C0E-B413-F27DFA1F3BFD}">
          <p14:sldIdLst>
            <p14:sldId id="397"/>
            <p14:sldId id="386"/>
            <p14:sldId id="2147482227"/>
            <p14:sldId id="2147482225"/>
            <p14:sldId id="368"/>
            <p14:sldId id="385"/>
          </p14:sldIdLst>
        </p14:section>
        <p14:section name="Market research" id="{6C298098-3689-4823-A1DF-74970FA693D5}">
          <p14:sldIdLst>
            <p14:sldId id="445"/>
            <p14:sldId id="288"/>
            <p14:sldId id="275"/>
            <p14:sldId id="427"/>
            <p14:sldId id="2147482222"/>
            <p14:sldId id="2147482221"/>
          </p14:sldIdLst>
        </p14:section>
        <p14:section name="BackUp" id="{164623BD-72D2-4FC1-B357-7F584176FF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661C5"/>
    <a:srgbClr val="463668"/>
    <a:srgbClr val="D59ED7"/>
    <a:srgbClr val="C5B4E3"/>
    <a:srgbClr val="96C6D0"/>
    <a:srgbClr val="B4B2B3"/>
    <a:srgbClr val="E6EFF3"/>
    <a:srgbClr val="E5EEF2"/>
    <a:srgbClr val="FF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4277C-2085-4D18-AEE3-D97BB4F9ADE0}" v="1277" dt="2025-06-26T15:04:51.149"/>
    <p1510:client id="{6B810E58-7CE4-46DF-BBD3-6A3590DB9133}" v="5228" dt="2025-06-26T18:24:14.984"/>
    <p1510:client id="{954B9599-3377-4E0D-A79D-E7DC2DA9344F}" v="570" dt="2025-06-26T15:26:26.282"/>
    <p1510:client id="{B4E306AF-0631-40E8-9423-301545AC2A4E}" v="1" dt="2025-06-26T18:30:13.310"/>
    <p1510:client id="{CDB85A22-1F64-E2A3-ACE8-3C2B6278616D}" v="236" dt="2025-06-26T08:04:32.514"/>
    <p1510:client id="{CFB2D62F-53E4-C7A7-7BAA-7B9DFE1E8018}" v="24" dt="2025-06-26T16:34:51.590"/>
    <p1510:client id="{DC2BB74E-5D54-4FFE-885D-75F53BF14FE5}" v="57" dt="2025-06-26T16:39:4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59" autoAdjust="0"/>
    <p:restoredTop sz="96406" autoAdjust="0"/>
  </p:normalViewPr>
  <p:slideViewPr>
    <p:cSldViewPr snapToGrid="0">
      <p:cViewPr varScale="1">
        <p:scale>
          <a:sx n="75" d="100"/>
          <a:sy n="75" d="100"/>
        </p:scale>
        <p:origin x="3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yi Pan" userId="4a7dd335-5511-4ce0-8312-2b268f57a8c6" providerId="ADAL" clId="{B4E306AF-0631-40E8-9423-301545AC2A4E}"/>
    <pc:docChg chg="delSld modSection">
      <pc:chgData name="Zhiyi Pan" userId="4a7dd335-5511-4ce0-8312-2b268f57a8c6" providerId="ADAL" clId="{B4E306AF-0631-40E8-9423-301545AC2A4E}" dt="2025-06-26T18:29:38.639" v="2" actId="47"/>
      <pc:docMkLst>
        <pc:docMk/>
      </pc:docMkLst>
      <pc:sldChg chg="del">
        <pc:chgData name="Zhiyi Pan" userId="4a7dd335-5511-4ce0-8312-2b268f57a8c6" providerId="ADAL" clId="{B4E306AF-0631-40E8-9423-301545AC2A4E}" dt="2025-06-26T18:29:37.733" v="1" actId="47"/>
        <pc:sldMkLst>
          <pc:docMk/>
          <pc:sldMk cId="4158190511" sldId="2147482223"/>
        </pc:sldMkLst>
      </pc:sldChg>
      <pc:sldChg chg="del">
        <pc:chgData name="Zhiyi Pan" userId="4a7dd335-5511-4ce0-8312-2b268f57a8c6" providerId="ADAL" clId="{B4E306AF-0631-40E8-9423-301545AC2A4E}" dt="2025-06-26T18:29:36.831" v="0" actId="47"/>
        <pc:sldMkLst>
          <pc:docMk/>
          <pc:sldMk cId="1698175244" sldId="2147482226"/>
        </pc:sldMkLst>
      </pc:sldChg>
      <pc:sldChg chg="del">
        <pc:chgData name="Zhiyi Pan" userId="4a7dd335-5511-4ce0-8312-2b268f57a8c6" providerId="ADAL" clId="{B4E306AF-0631-40E8-9423-301545AC2A4E}" dt="2025-06-26T18:29:38.639" v="2" actId="47"/>
        <pc:sldMkLst>
          <pc:docMk/>
          <pc:sldMk cId="854499405" sldId="214748222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.sharepoint.com/teams/AAAITeam/Shared%20Documents/General/Azure%20AI%20GTM/Microsoft%20Ignite%202024/Azure%20Gen%20Session%20and%20Asha%20Breakout/Token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29691460568503"/>
          <c:y val="3.2995524961656975E-2"/>
          <c:w val="0.83150164193569653"/>
          <c:h val="0.8879702889325633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Sheet1!$B$2:$G$2</c:f>
              <c:numCache>
                <c:formatCode>mmm\-yy</c:formatCode>
                <c:ptCount val="6"/>
                <c:pt idx="0">
                  <c:v>45413</c:v>
                </c:pt>
                <c:pt idx="1">
                  <c:v>45444</c:v>
                </c:pt>
                <c:pt idx="2">
                  <c:v>45474</c:v>
                </c:pt>
                <c:pt idx="3">
                  <c:v>45505</c:v>
                </c:pt>
                <c:pt idx="4">
                  <c:v>45536</c:v>
                </c:pt>
                <c:pt idx="5">
                  <c:v>45566</c:v>
                </c:pt>
              </c:numCache>
            </c:numRef>
          </c:cat>
          <c:val>
            <c:numRef>
              <c:f>Sheet1!$B$3:$G$3</c:f>
            </c:numRef>
          </c:val>
          <c:smooth val="0"/>
          <c:extLst>
            <c:ext xmlns:c16="http://schemas.microsoft.com/office/drawing/2014/chart" uri="{C3380CC4-5D6E-409C-BE32-E72D297353CC}">
              <c16:uniqueId val="{00000000-E68B-474C-B3EF-37B905366E3F}"/>
            </c:ext>
          </c:extLst>
        </c:ser>
        <c:ser>
          <c:idx val="1"/>
          <c:order val="1"/>
          <c:spPr>
            <a:ln w="57150" cap="rnd">
              <a:solidFill>
                <a:srgbClr val="C03BC4"/>
              </a:solidFill>
              <a:round/>
            </a:ln>
            <a:effectLst/>
          </c:spPr>
          <c:marker>
            <c:symbol val="none"/>
          </c:marker>
          <c:cat>
            <c:numRef>
              <c:f>Sheet1!$B$2:$G$2</c:f>
              <c:numCache>
                <c:formatCode>mmm\-yy</c:formatCode>
                <c:ptCount val="6"/>
                <c:pt idx="0">
                  <c:v>45413</c:v>
                </c:pt>
                <c:pt idx="1">
                  <c:v>45444</c:v>
                </c:pt>
                <c:pt idx="2">
                  <c:v>45474</c:v>
                </c:pt>
                <c:pt idx="3">
                  <c:v>45505</c:v>
                </c:pt>
                <c:pt idx="4">
                  <c:v>45536</c:v>
                </c:pt>
                <c:pt idx="5">
                  <c:v>45566</c:v>
                </c:pt>
              </c:numCache>
            </c:numRef>
          </c:cat>
          <c:val>
            <c:numRef>
              <c:f>Sheet1!$B$4:$G$4</c:f>
              <c:numCache>
                <c:formatCode>0.0</c:formatCode>
                <c:ptCount val="6"/>
                <c:pt idx="0">
                  <c:v>14.378514729353</c:v>
                </c:pt>
                <c:pt idx="1">
                  <c:v>14.736790091830001</c:v>
                </c:pt>
                <c:pt idx="2">
                  <c:v>15.41397886557</c:v>
                </c:pt>
                <c:pt idx="3">
                  <c:v>18.352757755753998</c:v>
                </c:pt>
                <c:pt idx="4">
                  <c:v>22.498667594501999</c:v>
                </c:pt>
                <c:pt idx="5">
                  <c:v>28.503647615788999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8B-474C-B3EF-37B905366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8118080"/>
        <c:axId val="2108107040"/>
      </c:lineChart>
      <c:dateAx>
        <c:axId val="2108118080"/>
        <c:scaling>
          <c:orientation val="minMax"/>
        </c:scaling>
        <c:delete val="1"/>
        <c:axPos val="b"/>
        <c:numFmt formatCode="mmm\-yy" sourceLinked="1"/>
        <c:majorTickMark val="none"/>
        <c:minorTickMark val="none"/>
        <c:tickLblPos val="nextTo"/>
        <c:crossAx val="2108107040"/>
        <c:crosses val="autoZero"/>
        <c:auto val="1"/>
        <c:lblOffset val="100"/>
        <c:baseTimeUnit val="months"/>
      </c:dateAx>
      <c:valAx>
        <c:axId val="2108107040"/>
        <c:scaling>
          <c:orientation val="minMax"/>
          <c:min val="12"/>
        </c:scaling>
        <c:delete val="1"/>
        <c:axPos val="l"/>
        <c:numFmt formatCode="0.0" sourceLinked="1"/>
        <c:majorTickMark val="none"/>
        <c:minorTickMark val="none"/>
        <c:tickLblPos val="nextTo"/>
        <c:crossAx val="2108118080"/>
        <c:crossesAt val="45413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D406C11-DA61-4313-8A68-8B992F7AC3EA}" type="datetimeFigureOut"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D977E5E-FD88-4D4D-A296-2449961CC1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5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/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r>
              <a:rPr lang="en-US" sz="1300" b="1" spc="-54">
                <a:ln w="3175">
                  <a:noFill/>
                </a:ln>
                <a:solidFill>
                  <a:srgbClr val="000000"/>
                </a:solidFill>
                <a:latin typeface="Segoe Sans Display Semibold" pitchFamily="2" charset="0"/>
                <a:cs typeface="Segoe Sans Display Semibold" pitchFamily="2" charset="0"/>
              </a:rPr>
              <a:t>AI is reshaping our world. </a:t>
            </a:r>
            <a:r>
              <a:rPr lang="en-US" sz="1300" spc="-54">
                <a:ln w="3175">
                  <a:noFill/>
                </a:ln>
                <a:gradFill>
                  <a:gsLst>
                    <a:gs pos="0">
                      <a:srgbClr val="73262F"/>
                    </a:gs>
                    <a:gs pos="89000">
                      <a:srgbClr val="2A446F"/>
                    </a:gs>
                  </a:gsLst>
                  <a:lin ang="4200000" scaled="0"/>
                </a:gradFill>
                <a:latin typeface="Segoe Sans Display" pitchFamily="2" charset="0"/>
                <a:cs typeface="Segoe Sans Display" pitchFamily="2" charset="0"/>
              </a:rPr>
              <a:t>Not in years. Not in months. Right now. </a:t>
            </a:r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endParaRPr lang="en-US" sz="1300" spc="-54">
              <a:ln w="3175">
                <a:noFill/>
              </a:ln>
              <a:gradFill>
                <a:gsLst>
                  <a:gs pos="0">
                    <a:srgbClr val="73262F"/>
                  </a:gs>
                  <a:gs pos="89000">
                    <a:srgbClr val="2A446F"/>
                  </a:gs>
                </a:gsLst>
                <a:lin ang="4200000" scaled="0"/>
              </a:gradFill>
              <a:latin typeface="Segoe Sans Display" pitchFamily="2" charset="0"/>
              <a:cs typeface="Segoe Sans Display" pitchFamily="2" charset="0"/>
            </a:endParaRPr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r>
              <a:rPr lang="en-US" sz="130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8000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Making the impossible now possible. </a:t>
            </a:r>
            <a:r>
              <a:rPr lang="en-US" sz="1300">
                <a:solidFill>
                  <a:srgbClr val="000000"/>
                </a:solidFill>
                <a:latin typeface="Segoe UI Semibold"/>
              </a:rPr>
              <a:t>From natural language to visual understanding. </a:t>
            </a:r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endParaRPr lang="en-US" sz="1300">
              <a:solidFill>
                <a:srgbClr val="000000"/>
              </a:solidFill>
              <a:latin typeface="Segoe UI Semibold"/>
            </a:endParaRPr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r>
              <a:rPr lang="en-US" sz="130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8000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AI is redefining enterprise capability. </a:t>
            </a:r>
            <a:r>
              <a:rPr lang="en-US" sz="1300">
                <a:solidFill>
                  <a:srgbClr val="000000"/>
                </a:solidFill>
                <a:latin typeface="Segoe UI Semibold"/>
              </a:rPr>
              <a:t>From cost center to strategic differentiator.</a:t>
            </a:r>
          </a:p>
          <a:p>
            <a:pPr algn="ctr" defTabSz="1010308">
              <a:spcBef>
                <a:spcPts val="217"/>
              </a:spcBef>
              <a:defRPr/>
            </a:pPr>
            <a:endParaRPr lang="en-US" sz="1300">
              <a:ln w="3175">
                <a:noFill/>
              </a:ln>
              <a:gradFill>
                <a:gsLst>
                  <a:gs pos="0">
                    <a:srgbClr val="FFA38B"/>
                  </a:gs>
                  <a:gs pos="80000">
                    <a:srgbClr val="D59ED7"/>
                  </a:gs>
                </a:gsLst>
                <a:path path="circle">
                  <a:fillToRect l="100000" t="100000"/>
                </a:path>
              </a:gradFill>
              <a:latin typeface="Segoe UI Semibold"/>
              <a:cs typeface="Segoe UI"/>
            </a:endParaRPr>
          </a:p>
          <a:p>
            <a:pPr defTabSz="990717">
              <a:lnSpc>
                <a:spcPct val="90000"/>
              </a:lnSpc>
              <a:spcAft>
                <a:spcPts val="361"/>
              </a:spcAft>
              <a:defRPr/>
            </a:pPr>
            <a:r>
              <a:rPr lang="en-US" sz="1300">
                <a:ea typeface="Calibri" panose="020F0502020204030204" pitchFamily="34" charset="0"/>
              </a:rPr>
              <a:t>From easy-to-use copilot experiences that come out-of-the-box to custom generative AI solutions, every organization is exploring how they can take advantage of AI. </a:t>
            </a:r>
            <a:endParaRPr lang="en-US" sz="1300"/>
          </a:p>
          <a:p>
            <a:pPr defTabSz="990752">
              <a:defRPr/>
            </a:pPr>
            <a:endParaRPr lang="en-US" sz="1300" b="1" kern="0" spc="-54">
              <a:ln w="3175">
                <a:noFill/>
              </a:ln>
              <a:gradFill flip="none" rotWithShape="1">
                <a:gsLst>
                  <a:gs pos="30000">
                    <a:srgbClr val="8DC8E8"/>
                  </a:gs>
                  <a:gs pos="100000">
                    <a:srgbClr val="D59ED7"/>
                  </a:gs>
                </a:gsLst>
                <a:lin ang="0" scaled="1"/>
                <a:tileRect/>
              </a:gradFill>
              <a:latin typeface="Segoe UI Variable Display Semibold" pitchFamily="2" charset="0"/>
              <a:ea typeface="Segoe UI" pitchFamily="34" charset="0"/>
              <a:cs typeface="Segoe UI Semibold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E33C5BC5-7156-4765-A9F9-D983CBCB532F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90752">
                <a:defRPr/>
              </a:pPr>
              <a:t>1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59989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/>
              <a:t>Over </a:t>
            </a:r>
            <a:r>
              <a:rPr lang="en-US" b="1"/>
              <a:t>70 million deaf individuals</a:t>
            </a:r>
            <a:r>
              <a:rPr lang="en-DE"/>
              <a:t> </a:t>
            </a:r>
            <a:r>
              <a:rPr lang="en-US"/>
              <a:t>use sign language as their primary communication method.</a:t>
            </a:r>
            <a:endParaRPr lang="en-DE"/>
          </a:p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/>
              <a:t>Yet </a:t>
            </a:r>
            <a:r>
              <a:rPr lang="en-US" b="1"/>
              <a:t>less than 2%</a:t>
            </a:r>
            <a:r>
              <a:rPr lang="en-DE"/>
              <a:t> </a:t>
            </a:r>
            <a:r>
              <a:rPr lang="en-US"/>
              <a:t>of public websites are fully accessible (W3C Web Accessibility Initiative, 2023).</a:t>
            </a:r>
            <a:endParaRPr lang="en-DE"/>
          </a:p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/>
              <a:t>Current translation tools ignore </a:t>
            </a:r>
            <a:r>
              <a:rPr lang="en-US" b="1"/>
              <a:t>non-verbal emotion</a:t>
            </a:r>
            <a:r>
              <a:rPr lang="en-DE"/>
              <a:t> —</a:t>
            </a:r>
            <a:r>
              <a:rPr lang="en-US"/>
              <a:t> critical for human communication.</a:t>
            </a:r>
          </a:p>
          <a:p>
            <a:pPr marL="866908" lvl="1" indent="-371532">
              <a:buFont typeface="Arial" panose="020B0604020202020204" pitchFamily="34" charset="0"/>
              <a:buChar char="•"/>
            </a:pPr>
            <a:endParaRPr lang="en-US" b="1"/>
          </a:p>
          <a:p>
            <a:pPr marL="866908" lvl="1" indent="-371532">
              <a:buFont typeface="Arial" panose="020B0604020202020204" pitchFamily="34" charset="0"/>
              <a:buChar char="•"/>
            </a:pPr>
            <a:endParaRPr lang="en-US" b="1"/>
          </a:p>
          <a:p>
            <a:pPr lvl="1"/>
            <a:r>
              <a:rPr lang="en-US"/>
              <a:t>Explore pilots with:</a:t>
            </a:r>
          </a:p>
          <a:p>
            <a:pPr marL="1300363" lvl="2" indent="-309610">
              <a:buFont typeface="Arial" panose="020B0604020202020204" pitchFamily="34" charset="0"/>
              <a:buChar char="•"/>
            </a:pPr>
            <a:r>
              <a:rPr lang="en-US"/>
              <a:t>Inclusive schools &amp; universities</a:t>
            </a:r>
          </a:p>
          <a:p>
            <a:pPr marL="1300363" lvl="2" indent="-309610">
              <a:buFont typeface="Arial" panose="020B0604020202020204" pitchFamily="34" charset="0"/>
              <a:buChar char="•"/>
            </a:pPr>
            <a:r>
              <a:rPr lang="en-US"/>
              <a:t>Healthcare providers</a:t>
            </a:r>
          </a:p>
          <a:p>
            <a:pPr marL="1300363" lvl="2" indent="-309610">
              <a:buFont typeface="Arial" panose="020B0604020202020204" pitchFamily="34" charset="0"/>
              <a:buChar char="•"/>
            </a:pPr>
            <a:r>
              <a:rPr lang="en-US"/>
              <a:t>Public service agencies</a:t>
            </a:r>
          </a:p>
          <a:p>
            <a:pPr marL="866908" lvl="1" indent="-371532">
              <a:buFont typeface="Arial" panose="020B0604020202020204" pitchFamily="34" charset="0"/>
              <a:buChar char="•"/>
            </a:pPr>
            <a:endParaRPr lang="en-US" b="1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3060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 b="1"/>
              <a:t>Assistive technology market</a:t>
            </a:r>
            <a:r>
              <a:rPr lang="en-DE"/>
              <a:t> </a:t>
            </a:r>
            <a:r>
              <a:rPr lang="en-US"/>
              <a:t>projected to reach </a:t>
            </a:r>
            <a:r>
              <a:rPr lang="en-US" b="1"/>
              <a:t>$50.6B by 2030</a:t>
            </a:r>
            <a:r>
              <a:rPr lang="en-DE"/>
              <a:t> </a:t>
            </a:r>
            <a:r>
              <a:rPr lang="en-US"/>
              <a:t>(Allied Market Research).</a:t>
            </a:r>
            <a:endParaRPr lang="en-DE"/>
          </a:p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 b="1"/>
              <a:t>Speech &amp; language AI</a:t>
            </a:r>
            <a:r>
              <a:rPr lang="en-DE"/>
              <a:t> </a:t>
            </a:r>
            <a:r>
              <a:rPr lang="en-US"/>
              <a:t>market to surpass </a:t>
            </a:r>
            <a:r>
              <a:rPr lang="en-US" b="1"/>
              <a:t>$32B by 2027</a:t>
            </a:r>
            <a:r>
              <a:rPr lang="en-DE"/>
              <a:t> </a:t>
            </a:r>
            <a:r>
              <a:rPr lang="en-US"/>
              <a:t>(</a:t>
            </a:r>
            <a:r>
              <a:rPr lang="en-US" err="1"/>
              <a:t>MarketsandMarkets</a:t>
            </a:r>
            <a:r>
              <a:rPr lang="en-US"/>
              <a:t>).</a:t>
            </a:r>
            <a:endParaRPr lang="en-DE"/>
          </a:p>
          <a:p>
            <a:pPr marL="866908" lvl="1" indent="-371532">
              <a:buFont typeface="Arial" panose="020B0604020202020204" pitchFamily="34" charset="0"/>
              <a:buChar char="•"/>
            </a:pPr>
            <a:r>
              <a:rPr lang="en-US"/>
              <a:t>Growing demand for </a:t>
            </a:r>
            <a:r>
              <a:rPr lang="en-US" b="1"/>
              <a:t>multilingual</a:t>
            </a:r>
            <a:r>
              <a:rPr lang="en-US"/>
              <a:t>, </a:t>
            </a:r>
            <a:r>
              <a:rPr lang="en-US" b="1"/>
              <a:t>emotionally aware AI</a:t>
            </a:r>
            <a:r>
              <a:rPr lang="en-DE"/>
              <a:t> </a:t>
            </a:r>
            <a:r>
              <a:rPr lang="en-US"/>
              <a:t>in B2G, B2B, and B2C segments.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180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Long-Term Vision</a:t>
            </a:r>
            <a:br>
              <a:rPr lang="en-US"/>
            </a:br>
            <a:br>
              <a:rPr lang="en-US"/>
            </a:br>
            <a:r>
              <a:rPr lang="en-US"/>
              <a:t>Become the leading AI platform for non-verbal, inclusive, and emotion-aware communication, accessible to all — regardless of ability or language.</a:t>
            </a:r>
            <a:br>
              <a:rPr lang="en-US"/>
            </a:b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716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48DA-4AC6-1615-B67F-10276E9FE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196E9-0E4C-2D31-A98D-1EF5CD0CF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147F8-C866-E63D-4C96-E999F2214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Long-Term Vision</a:t>
            </a:r>
            <a:br>
              <a:rPr lang="en-US"/>
            </a:br>
            <a:br>
              <a:rPr lang="en-US"/>
            </a:br>
            <a:r>
              <a:rPr lang="en-US"/>
              <a:t>Become the leading AI platform for non-verbal, inclusive, and emotion-aware communication, accessible to all — regardless of ability or language.</a:t>
            </a:r>
            <a:br>
              <a:rPr lang="en-US"/>
            </a:b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16571-3E49-1A27-1457-20062B1BC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317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EFE7B-7D32-C66B-F765-29F7A670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10F8F2-179B-D1B4-88FE-F3F4EECBE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17B02-022A-7852-CB1C-DAEE20AD7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20007C-005B-5C1B-E03F-5364FD56CBA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90717">
              <a:defRPr/>
            </a:pPr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60FAD-A5E4-DBB3-3D8D-EB0EC0CC3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19220" defTabSz="990426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77D8E5-36E5-4361-DAA5-8EABB86491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9071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6/26/2025 8:29 PM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1BAF-751B-AAF7-508B-82EF7E17E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1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3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4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CDE9-3451-6613-B921-1B72FC31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80C93-DF90-7E3A-2799-DC3230BB1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C6B68-6E60-970F-F285-2CD79DB4D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lnSpc>
                <a:spcPts val="1516"/>
              </a:lnSpc>
              <a:spcAft>
                <a:spcPts val="951"/>
              </a:spcAft>
              <a:defRPr/>
            </a:pPr>
            <a:endParaRPr lang="en-US" sz="1100">
              <a:latin typeface="Cambria"/>
              <a:ea typeface="Cambria"/>
              <a:cs typeface="Calibri"/>
            </a:endParaRPr>
          </a:p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7BCBB7C-0B6D-B829-1817-D6AD8B86F10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90717">
              <a:defRPr/>
            </a:pPr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C6E23-0B54-6B6B-5D6B-DD83EE0A4C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19220" defTabSz="990426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8D2B4B-0ABD-7D7F-8EC0-DB275A9C93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9071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6/26/2025 8:29 PM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E32A0-7F10-4B79-0E80-525058DDA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1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4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EA17B-F3C7-FA05-5A97-9A276605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EA9FE1-0305-6AA7-81F3-C2BEF9E28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0B7E5-2F84-FBE4-BF13-A72CF969D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718"/>
              </a:lnSpc>
            </a:pPr>
            <a:r>
              <a:rPr lang="en-US" sz="1000"/>
              <a:t>But we do know that people keep asking us “well, what about when I shouldn't use one or shouldn't use the other”. </a:t>
            </a:r>
          </a:p>
          <a:p>
            <a:pPr>
              <a:lnSpc>
                <a:spcPts val="1718"/>
              </a:lnSpc>
            </a:pPr>
            <a:endParaRPr lang="en-US" sz="1000">
              <a:solidFill>
                <a:srgbClr val="F3F2F1"/>
              </a:solidFill>
              <a:latin typeface="Segoe UI" panose="020B0502040204020203" pitchFamily="34" charset="0"/>
            </a:endParaRPr>
          </a:p>
          <a:p>
            <a:pPr>
              <a:lnSpc>
                <a:spcPts val="1718"/>
              </a:lnSpc>
            </a:pPr>
            <a:r>
              <a:rPr lang="en-US" sz="1000">
                <a:solidFill>
                  <a:srgbClr val="F3F2F1"/>
                </a:solidFill>
                <a:latin typeface="Segoe UI" panose="020B0502040204020203" pitchFamily="34" charset="0"/>
              </a:rPr>
              <a:t>Most of the time it does not matter which tool you use. In fact, if you're asking which tool to use, it's the wrong question. </a:t>
            </a:r>
          </a:p>
          <a:p>
            <a:pPr>
              <a:lnSpc>
                <a:spcPts val="1718"/>
              </a:lnSpc>
            </a:pPr>
            <a:endParaRPr lang="en-US" sz="1000">
              <a:solidFill>
                <a:srgbClr val="F3F2F1"/>
              </a:solidFill>
              <a:latin typeface="Segoe UI" panose="020B0502040204020203" pitchFamily="34" charset="0"/>
            </a:endParaRPr>
          </a:p>
          <a:p>
            <a:pPr>
              <a:lnSpc>
                <a:spcPts val="1718"/>
              </a:lnSpc>
            </a:pPr>
            <a:r>
              <a:rPr lang="en-US" sz="1000">
                <a:solidFill>
                  <a:srgbClr val="F3F2F1"/>
                </a:solidFill>
                <a:latin typeface="Segoe UI" panose="020B0502040204020203" pitchFamily="34" charset="0"/>
              </a:rPr>
              <a:t>There are a few edge cases like </a:t>
            </a:r>
          </a:p>
          <a:p>
            <a:pPr>
              <a:lnSpc>
                <a:spcPts val="1718"/>
              </a:lnSpc>
            </a:pPr>
            <a:r>
              <a:rPr lang="en-US" sz="1000">
                <a:solidFill>
                  <a:srgbClr val="F3F2F1"/>
                </a:solidFill>
                <a:latin typeface="Segoe UI" panose="020B0502040204020203" pitchFamily="34" charset="0"/>
              </a:rPr>
              <a:t>- if you're trying to add AI to an application that already exists. Of course you will start in a code first world. </a:t>
            </a:r>
          </a:p>
          <a:p>
            <a:pPr>
              <a:lnSpc>
                <a:spcPts val="1718"/>
              </a:lnSpc>
            </a:pPr>
            <a:r>
              <a:rPr lang="en-US" sz="1000">
                <a:solidFill>
                  <a:srgbClr val="F3F2F1"/>
                </a:solidFill>
                <a:latin typeface="Segoe UI" panose="020B0502040204020203" pitchFamily="34" charset="0"/>
              </a:rPr>
              <a:t>- If you're trying to edit or customize a pre-built M365 agent, you will do it in copilot studio.</a:t>
            </a:r>
          </a:p>
          <a:p>
            <a:pPr defTabSz="1047324">
              <a:defRPr/>
            </a:pPr>
            <a:endParaRPr lang="en-US" sz="1000"/>
          </a:p>
          <a:p>
            <a:pPr defTabSz="1047324">
              <a:defRPr/>
            </a:pPr>
            <a:r>
              <a:rPr lang="en-US" sz="1000"/>
              <a:t>But you could really use either. And our tooling is built in a way to </a:t>
            </a:r>
            <a:r>
              <a:rPr lang="en-US" sz="1000" b="1"/>
              <a:t>give you the power of that choice</a:t>
            </a:r>
            <a:r>
              <a:rPr lang="en-US" sz="1000"/>
              <a:t>. </a:t>
            </a:r>
          </a:p>
          <a:p>
            <a:pPr defTabSz="1047324">
              <a:defRPr/>
            </a:pPr>
            <a:endParaRPr lang="en-US" sz="1000"/>
          </a:p>
          <a:p>
            <a:pPr defTabSz="1047324">
              <a:defRPr/>
            </a:pPr>
            <a:r>
              <a:rPr lang="en-US" sz="1000"/>
              <a:t>We don’t expect any of our customers to have the sheer number technically skilled </a:t>
            </a:r>
            <a:r>
              <a:rPr lang="en-US" sz="1000" err="1"/>
              <a:t>devs</a:t>
            </a:r>
            <a:r>
              <a:rPr lang="en-US" sz="1000"/>
              <a:t> to transform/automate all your processes. So for those who aren’t technically skilled, building agents on a visual canvas with </a:t>
            </a:r>
            <a:r>
              <a:rPr lang="en-US" sz="1000" err="1"/>
              <a:t>prebuilts</a:t>
            </a:r>
            <a:r>
              <a:rPr lang="en-US" sz="1000"/>
              <a:t> and defaults in a natural language GUI makes a lot of sense to automate some of the simpler and standard processes. </a:t>
            </a:r>
            <a:br>
              <a:rPr lang="en-US" sz="1000"/>
            </a:br>
            <a:br>
              <a:rPr lang="en-US" sz="1000"/>
            </a:br>
            <a:r>
              <a:rPr lang="en-US" sz="1000"/>
              <a:t>But where you are looking to build agents for proprietary business processes and have the investments to deploy technical resources towards it, the </a:t>
            </a:r>
            <a:r>
              <a:rPr lang="en-US" sz="1000" err="1"/>
              <a:t>devs</a:t>
            </a:r>
            <a:r>
              <a:rPr lang="en-US" sz="1000"/>
              <a:t> will chose to customize and control their individual services and fit this into their existing DevOps processes on Visual Studio or GitHub.</a:t>
            </a:r>
          </a:p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472AC97-C49D-1AE7-4466-E1F10BB02D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90717">
              <a:defRPr/>
            </a:pPr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93D1B-9017-DA71-62AA-1CD421FAD8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19220" defTabSz="990426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B4DA83-48D6-8D5E-8236-ABD9CDEC6BC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9071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6/26/2025 8:29 PM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D3BCF-83A6-D947-C677-00B0879A0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1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Sans Text" pitchFamily="2" charset="0"/>
              </a:rPr>
              <a:pPr defTabSz="990717">
                <a:defRPr/>
              </a:pPr>
              <a:t>6</a:t>
            </a:fld>
            <a:endParaRPr lang="en-US">
              <a:solidFill>
                <a:prstClr val="black"/>
              </a:solidFill>
              <a:latin typeface="Segoe Sans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96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90717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19220" defTabSz="990426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9071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90717">
                <a:defRPr/>
              </a:pPr>
              <a:t>6/26/2025 8:29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1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90717">
                <a:defRPr/>
              </a:pPr>
              <a:t>7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7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3EF8-6C7D-5879-CFBD-9B8C0B6C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D3F08-68CF-3706-6DF2-F0466A81F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94ED8-D525-3EBF-A3C4-3560C46B2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AD56-F08A-2916-54A1-74A3622AD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4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CB2E-83AB-B2E8-3CBC-7DC1C961C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5377E-FF2F-6246-8E53-69A2F4A32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DA761-7D52-6C84-8B62-81BBB649B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57889-E834-1CDD-EB92-F920CD32D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77E5E-FD88-4D4D-A296-2449961CC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EB51C-BB6F-3EB2-2184-8E7F4DC38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5AA93-CA45-4CED-9DE8-B933F6E0E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C4D62-B32B-7A71-EF7B-3F9428A95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300"/>
              <a:t>=====</a:t>
            </a:r>
            <a:r>
              <a:rPr lang="zh-TW" altLang="en-US" sz="1300"/>
              <a:t> </a:t>
            </a:r>
            <a:r>
              <a:rPr lang="en-US" altLang="zh-TW" sz="1300"/>
              <a:t>Skip this part if no time left =====</a:t>
            </a:r>
          </a:p>
          <a:p>
            <a:r>
              <a:rPr lang="en-US" altLang="zh-TW" sz="1300"/>
              <a:t>Let's walk through the Sign2World technical architecture, which transforms video input into audio output in a few key steps:</a:t>
            </a:r>
          </a:p>
          <a:p>
            <a:endParaRPr lang="en-US" altLang="zh-TW" sz="1300"/>
          </a:p>
          <a:p>
            <a:r>
              <a:rPr lang="en-US" altLang="zh-TW" sz="1300" b="1"/>
              <a:t>Video Input</a:t>
            </a:r>
            <a:r>
              <a:rPr lang="en-US" altLang="zh-TW" sz="1300"/>
              <a:t>: The process begins with video input, where the system captures the video of someone using American Sign Language (ASL).</a:t>
            </a:r>
          </a:p>
          <a:p>
            <a:endParaRPr lang="en-US" altLang="zh-TW" sz="1300" b="1"/>
          </a:p>
          <a:p>
            <a:r>
              <a:rPr lang="en-US" altLang="zh-TW" sz="1300" b="1"/>
              <a:t>Content Recognition</a:t>
            </a:r>
            <a:r>
              <a:rPr lang="en-US" altLang="zh-TW" sz="1300"/>
              <a:t>: The first step is content recognition, where the system converts ASL gestures into text. This allows the system to understand the message being conveyed.</a:t>
            </a:r>
          </a:p>
          <a:p>
            <a:endParaRPr lang="en-US" altLang="zh-TW" sz="1300" b="1"/>
          </a:p>
          <a:p>
            <a:r>
              <a:rPr lang="en-US" altLang="zh-TW" sz="1300" b="1"/>
              <a:t>Emotion Capturing</a:t>
            </a:r>
            <a:r>
              <a:rPr lang="en-US" altLang="zh-TW" sz="1300"/>
              <a:t>: Simultaneously, the system captures the emotions expressed through gestures, ensuring that the emotional context is preserved.</a:t>
            </a:r>
          </a:p>
          <a:p>
            <a:endParaRPr lang="en-US" altLang="zh-TW" sz="1300"/>
          </a:p>
          <a:p>
            <a:r>
              <a:rPr lang="en-US" altLang="zh-TW" sz="1300" b="1"/>
              <a:t>Content Transformation</a:t>
            </a:r>
            <a:r>
              <a:rPr lang="en-US" altLang="zh-TW" sz="1300"/>
              <a:t>: Next, the recognized text is transformed into speech. This step converts the textual content into spoken words.</a:t>
            </a:r>
          </a:p>
          <a:p>
            <a:endParaRPr lang="en-US" altLang="zh-TW" sz="1300"/>
          </a:p>
          <a:p>
            <a:r>
              <a:rPr lang="en-US" altLang="zh-TW" sz="1300" b="1"/>
              <a:t>Audio Translation</a:t>
            </a:r>
            <a:r>
              <a:rPr lang="en-US" altLang="zh-TW" sz="1300"/>
              <a:t>: The speech is then translated from one language to another. The system supports multiple target languages, including Chinese, Dutch, German, Hindi, and more.</a:t>
            </a:r>
          </a:p>
          <a:p>
            <a:endParaRPr lang="en-US" altLang="zh-TW" sz="1300"/>
          </a:p>
          <a:p>
            <a:r>
              <a:rPr lang="en-US" altLang="zh-TW" sz="1300" b="1"/>
              <a:t>Audio Output</a:t>
            </a:r>
            <a:r>
              <a:rPr lang="en-US" altLang="zh-TW" sz="1300"/>
              <a:t>: Finally, the translated speech is output as audio, providing the final result in the desired language.</a:t>
            </a:r>
          </a:p>
          <a:p>
            <a:r>
              <a:rPr lang="en-US" altLang="zh-TW" sz="1300"/>
              <a:t>=====</a:t>
            </a:r>
            <a:r>
              <a:rPr lang="zh-TW" altLang="en-US" sz="1300"/>
              <a:t> </a:t>
            </a:r>
            <a:r>
              <a:rPr lang="en-US" altLang="zh-TW" sz="1300"/>
              <a:t>Skip this part if no time left =====</a:t>
            </a:r>
          </a:p>
          <a:p>
            <a:endParaRPr lang="en-US" altLang="zh-TW" sz="1300"/>
          </a:p>
          <a:p>
            <a:r>
              <a:rPr lang="en-US" altLang="zh-TW" sz="1300"/>
              <a:t>This workflow showcases how Sign2World seamlessly converts video input into audio output, preserving both the content and emotional context throughout the process</a:t>
            </a:r>
          </a:p>
          <a:p>
            <a:pPr defTabSz="990752">
              <a:defRPr/>
            </a:pPr>
            <a:r>
              <a:rPr lang="en-US" altLang="zh-TW" sz="3000">
                <a:solidFill>
                  <a:srgbClr val="E6E6E6"/>
                </a:solidFill>
                <a:latin typeface="Segoe UI" panose="020B0502040204020203" pitchFamily="34" charset="0"/>
              </a:rPr>
              <a:t>(feel free to pause the video for detail research)</a:t>
            </a:r>
            <a:endParaRPr lang="en-US" sz="300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0DA3-EC0D-45A3-D5C2-A347AB784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C929C2E0-7ACC-49AC-8509-38B00EE78837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656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1F29-B693-63BE-2674-D747B1C7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48DA3-2844-E9A6-7A08-B361988E5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C3F3E-CE9A-203D-E745-2182B5D4E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300"/>
              <a:t>=====</a:t>
            </a:r>
            <a:r>
              <a:rPr lang="zh-TW" altLang="en-US" sz="1300"/>
              <a:t> </a:t>
            </a:r>
            <a:r>
              <a:rPr lang="en-US" altLang="zh-TW" sz="1300"/>
              <a:t>Skip this part if no time left =====</a:t>
            </a:r>
            <a:br>
              <a:rPr lang="en-US" altLang="zh-TW" sz="1300"/>
            </a:br>
            <a:r>
              <a:rPr lang="en-US" altLang="zh-TW" sz="1300"/>
              <a:t>From our preliminary research, currently:</a:t>
            </a:r>
          </a:p>
          <a:p>
            <a:r>
              <a:rPr lang="en-US" altLang="zh-TW" sz="1300"/>
              <a:t>Google </a:t>
            </a:r>
            <a:r>
              <a:rPr lang="en-US" altLang="zh-TW" sz="1300" err="1"/>
              <a:t>SignGemma</a:t>
            </a:r>
            <a:r>
              <a:rPr lang="en-US" altLang="zh-TW" sz="1300"/>
              <a:t> converts gestures into text, enabling seamless communication for sign language users.</a:t>
            </a:r>
          </a:p>
          <a:p>
            <a:r>
              <a:rPr lang="en-US" altLang="zh-TW" sz="1300"/>
              <a:t>Meta SeamlessM4T provides multilingual translation with intonation, ensuring accurate and expressive translations across languages.</a:t>
            </a:r>
            <a:br>
              <a:rPr lang="en-US" altLang="zh-TW" sz="1300"/>
            </a:br>
            <a:r>
              <a:rPr lang="en-US" altLang="zh-TW" sz="1300"/>
              <a:t>=====</a:t>
            </a:r>
            <a:r>
              <a:rPr lang="zh-TW" altLang="en-US" sz="1300"/>
              <a:t> </a:t>
            </a:r>
            <a:r>
              <a:rPr lang="en-US" altLang="zh-TW" sz="1300"/>
              <a:t>Skip this part if no time left =====</a:t>
            </a:r>
          </a:p>
          <a:p>
            <a:br>
              <a:rPr lang="en-US" altLang="zh-TW" sz="1300"/>
            </a:br>
            <a:r>
              <a:rPr lang="en-US" altLang="zh-TW" sz="1300"/>
              <a:t>This system can be realized through the integration of Google </a:t>
            </a:r>
            <a:r>
              <a:rPr lang="en-US" altLang="zh-TW" sz="1300" err="1"/>
              <a:t>SignGemma</a:t>
            </a:r>
            <a:r>
              <a:rPr lang="en-US" altLang="zh-TW" sz="1300"/>
              <a:t> and Meta Seamless M4T. </a:t>
            </a:r>
          </a:p>
          <a:p>
            <a:pPr defTabSz="990752">
              <a:defRPr/>
            </a:pPr>
            <a:r>
              <a:rPr lang="en-US" altLang="zh-TW" sz="1300"/>
              <a:t>By stacking these technologies, we can create a seamless and efficient solution. </a:t>
            </a:r>
          </a:p>
          <a:p>
            <a:pPr defTabSz="990752">
              <a:defRPr/>
            </a:pPr>
            <a:r>
              <a:rPr lang="en-US" altLang="zh-TW" sz="1300"/>
              <a:t>Microsoft can play a pivotal role as a service provider, combining these two models into the AI Foundry, acting as a partner to bring everyone together.</a:t>
            </a:r>
            <a:endParaRPr lang="en-US" sz="3000">
              <a:solidFill>
                <a:srgbClr val="E6E6E6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A1A38-E87D-FE1B-39CF-C99F12753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C929C2E0-7ACC-49AC-8509-38B00EE78837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171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1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jpe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8678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632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4298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490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9797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7809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4253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3906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0707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422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>
              <a:gsLst>
                <a:gs pos="0">
                  <a:srgbClr val="73262F"/>
                </a:gs>
                <a:gs pos="100000">
                  <a:srgbClr val="2A446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002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4428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8493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975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23297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6038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4072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067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7882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0673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011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-purp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2" b="1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6912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333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5596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13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40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6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5203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9363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6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273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188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-purp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2" b="1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5210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673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22202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76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461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>
  <p:cSld name="17. Blank">
    <p:bg>
      <p:bgPr>
        <a:solidFill>
          <a:srgbClr val="000000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72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4247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553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31173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4949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92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191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2164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731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5331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1611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48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2755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621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936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15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197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1649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-purp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2" b="1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159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4818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22202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76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512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CED5C-09CE-086B-058F-E8664285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95" t="987" r="10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C449-E006-2BF9-CAC5-11C2B17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4897820" y="-4897821"/>
            <a:ext cx="2396359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42D82A-9DB1-584C-2E16-3D8B4469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965A68-D388-7DD3-A305-B934A332B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790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318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91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536090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6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8823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453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844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9105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41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3574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5616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327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3737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38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571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611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94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5953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6936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1983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9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0933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4179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954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2964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631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958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853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1697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609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7767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2384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0145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928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23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2569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6065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>
              <a:gsLst>
                <a:gs pos="0">
                  <a:srgbClr val="73262F"/>
                </a:gs>
                <a:gs pos="100000">
                  <a:srgbClr val="2A446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20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5327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19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15338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7691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4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904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99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661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8271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549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288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8493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371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398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452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648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317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227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028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0354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5270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4551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2644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651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6151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4604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15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7322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251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image" Target="../media/image4.sv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3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4.xml"/><Relationship Id="rId55" Type="http://schemas.openxmlformats.org/officeDocument/2006/relationships/image" Target="../media/image4.svg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slideLayout" Target="../slideLayouts/slideLayout119.xml"/><Relationship Id="rId53" Type="http://schemas.openxmlformats.org/officeDocument/2006/relationships/image" Target="../media/image37.svg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82.xml"/><Relationship Id="rId51" Type="http://schemas.openxmlformats.org/officeDocument/2006/relationships/theme" Target="../theme/theme4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Relationship Id="rId54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1">
            <a:lum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92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3662" r:id="rId1"/>
    <p:sldLayoutId id="2147503663" r:id="rId2"/>
    <p:sldLayoutId id="2147503665" r:id="rId3"/>
    <p:sldLayoutId id="2147503666" r:id="rId4"/>
    <p:sldLayoutId id="2147503667" r:id="rId5"/>
    <p:sldLayoutId id="2147503668" r:id="rId6"/>
    <p:sldLayoutId id="2147503669" r:id="rId7"/>
    <p:sldLayoutId id="2147503670" r:id="rId8"/>
    <p:sldLayoutId id="2147503671" r:id="rId9"/>
    <p:sldLayoutId id="2147503672" r:id="rId10"/>
    <p:sldLayoutId id="2147503673" r:id="rId11"/>
    <p:sldLayoutId id="2147503674" r:id="rId12"/>
    <p:sldLayoutId id="2147503675" r:id="rId13"/>
    <p:sldLayoutId id="2147503676" r:id="rId14"/>
    <p:sldLayoutId id="2147503677" r:id="rId15"/>
    <p:sldLayoutId id="2147504563" r:id="rId16"/>
    <p:sldLayoutId id="2147504576" r:id="rId17"/>
    <p:sldLayoutId id="2147504577" r:id="rId18"/>
    <p:sldLayoutId id="2147504578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1">
            <a:lum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19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640" r:id="rId1"/>
    <p:sldLayoutId id="2147504641" r:id="rId2"/>
    <p:sldLayoutId id="2147504642" r:id="rId3"/>
    <p:sldLayoutId id="2147504643" r:id="rId4"/>
    <p:sldLayoutId id="2147504644" r:id="rId5"/>
    <p:sldLayoutId id="2147504645" r:id="rId6"/>
    <p:sldLayoutId id="2147504646" r:id="rId7"/>
    <p:sldLayoutId id="2147504647" r:id="rId8"/>
    <p:sldLayoutId id="2147504648" r:id="rId9"/>
    <p:sldLayoutId id="2147504649" r:id="rId10"/>
    <p:sldLayoutId id="2147504650" r:id="rId11"/>
    <p:sldLayoutId id="2147504651" r:id="rId12"/>
    <p:sldLayoutId id="2147504652" r:id="rId13"/>
    <p:sldLayoutId id="2147504653" r:id="rId14"/>
    <p:sldLayoutId id="2147504654" r:id="rId15"/>
    <p:sldLayoutId id="2147504655" r:id="rId16"/>
    <p:sldLayoutId id="2147504656" r:id="rId17"/>
    <p:sldLayoutId id="2147504657" r:id="rId18"/>
    <p:sldLayoutId id="2147504747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38">
            <a:lum/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65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660" r:id="rId1"/>
    <p:sldLayoutId id="2147504661" r:id="rId2"/>
    <p:sldLayoutId id="2147504662" r:id="rId3"/>
    <p:sldLayoutId id="2147504663" r:id="rId4"/>
    <p:sldLayoutId id="2147504664" r:id="rId5"/>
    <p:sldLayoutId id="2147504665" r:id="rId6"/>
    <p:sldLayoutId id="2147504666" r:id="rId7"/>
    <p:sldLayoutId id="2147504667" r:id="rId8"/>
    <p:sldLayoutId id="2147504668" r:id="rId9"/>
    <p:sldLayoutId id="2147504669" r:id="rId10"/>
    <p:sldLayoutId id="2147504670" r:id="rId11"/>
    <p:sldLayoutId id="2147504671" r:id="rId12"/>
    <p:sldLayoutId id="2147504672" r:id="rId13"/>
    <p:sldLayoutId id="2147504673" r:id="rId14"/>
    <p:sldLayoutId id="2147504674" r:id="rId15"/>
    <p:sldLayoutId id="2147504675" r:id="rId16"/>
    <p:sldLayoutId id="2147504676" r:id="rId17"/>
    <p:sldLayoutId id="2147504677" r:id="rId18"/>
    <p:sldLayoutId id="2147504678" r:id="rId19"/>
    <p:sldLayoutId id="2147504679" r:id="rId20"/>
    <p:sldLayoutId id="2147504680" r:id="rId21"/>
    <p:sldLayoutId id="2147504681" r:id="rId22"/>
    <p:sldLayoutId id="2147504682" r:id="rId23"/>
    <p:sldLayoutId id="2147504683" r:id="rId24"/>
    <p:sldLayoutId id="2147504684" r:id="rId25"/>
    <p:sldLayoutId id="2147504685" r:id="rId26"/>
    <p:sldLayoutId id="2147504686" r:id="rId27"/>
    <p:sldLayoutId id="2147504687" r:id="rId28"/>
    <p:sldLayoutId id="2147504688" r:id="rId29"/>
    <p:sldLayoutId id="2147504689" r:id="rId30"/>
    <p:sldLayoutId id="2147504690" r:id="rId31"/>
    <p:sldLayoutId id="2147504691" r:id="rId32"/>
    <p:sldLayoutId id="2147504692" r:id="rId33"/>
    <p:sldLayoutId id="2147504693" r:id="rId34"/>
    <p:sldLayoutId id="2147504694" r:id="rId35"/>
    <p:sldLayoutId id="214750469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52">
            <a:lum/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12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504697" r:id="rId1"/>
    <p:sldLayoutId id="2147504698" r:id="rId2"/>
    <p:sldLayoutId id="2147504699" r:id="rId3"/>
    <p:sldLayoutId id="2147504700" r:id="rId4"/>
    <p:sldLayoutId id="2147504701" r:id="rId5"/>
    <p:sldLayoutId id="2147504702" r:id="rId6"/>
    <p:sldLayoutId id="2147504703" r:id="rId7"/>
    <p:sldLayoutId id="2147504704" r:id="rId8"/>
    <p:sldLayoutId id="2147504705" r:id="rId9"/>
    <p:sldLayoutId id="2147504706" r:id="rId10"/>
    <p:sldLayoutId id="2147504707" r:id="rId11"/>
    <p:sldLayoutId id="2147504708" r:id="rId12"/>
    <p:sldLayoutId id="2147504709" r:id="rId13"/>
    <p:sldLayoutId id="2147504710" r:id="rId14"/>
    <p:sldLayoutId id="2147504711" r:id="rId15"/>
    <p:sldLayoutId id="2147504712" r:id="rId16"/>
    <p:sldLayoutId id="2147504713" r:id="rId17"/>
    <p:sldLayoutId id="2147504714" r:id="rId18"/>
    <p:sldLayoutId id="2147504715" r:id="rId19"/>
    <p:sldLayoutId id="2147504716" r:id="rId20"/>
    <p:sldLayoutId id="2147504717" r:id="rId21"/>
    <p:sldLayoutId id="2147504718" r:id="rId22"/>
    <p:sldLayoutId id="2147504719" r:id="rId23"/>
    <p:sldLayoutId id="2147504720" r:id="rId24"/>
    <p:sldLayoutId id="2147504721" r:id="rId25"/>
    <p:sldLayoutId id="2147504722" r:id="rId26"/>
    <p:sldLayoutId id="2147504723" r:id="rId27"/>
    <p:sldLayoutId id="2147504724" r:id="rId28"/>
    <p:sldLayoutId id="2147504725" r:id="rId29"/>
    <p:sldLayoutId id="2147504726" r:id="rId30"/>
    <p:sldLayoutId id="2147504727" r:id="rId31"/>
    <p:sldLayoutId id="2147504728" r:id="rId32"/>
    <p:sldLayoutId id="2147504729" r:id="rId33"/>
    <p:sldLayoutId id="2147504730" r:id="rId34"/>
    <p:sldLayoutId id="2147504731" r:id="rId35"/>
    <p:sldLayoutId id="2147504732" r:id="rId36"/>
    <p:sldLayoutId id="2147504733" r:id="rId37"/>
    <p:sldLayoutId id="2147504734" r:id="rId38"/>
    <p:sldLayoutId id="2147504735" r:id="rId39"/>
    <p:sldLayoutId id="2147504736" r:id="rId40"/>
    <p:sldLayoutId id="2147504737" r:id="rId41"/>
    <p:sldLayoutId id="2147504738" r:id="rId42"/>
    <p:sldLayoutId id="2147504739" r:id="rId43"/>
    <p:sldLayoutId id="2147504740" r:id="rId44"/>
    <p:sldLayoutId id="2147504741" r:id="rId45"/>
    <p:sldLayoutId id="2147504742" r:id="rId46"/>
    <p:sldLayoutId id="2147504743" r:id="rId47"/>
    <p:sldLayoutId id="2147504744" r:id="rId48"/>
    <p:sldLayoutId id="2147504745" r:id="rId49"/>
    <p:sldLayoutId id="2147504746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5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10" Type="http://schemas.openxmlformats.org/officeDocument/2006/relationships/image" Target="../media/image57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4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4.png"/><Relationship Id="rId5" Type="http://schemas.openxmlformats.org/officeDocument/2006/relationships/image" Target="../media/image58.jpeg"/><Relationship Id="rId10" Type="http://schemas.openxmlformats.org/officeDocument/2006/relationships/image" Target="../media/image57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10" Type="http://schemas.openxmlformats.org/officeDocument/2006/relationships/image" Target="../media/image65.sv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41.pn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1.png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C762-3F2E-6798-17DA-D7206C2912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2542209"/>
            <a:ext cx="11018520" cy="738664"/>
          </a:xfr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spcAft>
                <a:spcPts val="2987"/>
              </a:spcAft>
            </a:pPr>
            <a:r>
              <a:rPr lang="en-US" sz="4800">
                <a:gradFill>
                  <a:gsLst>
                    <a:gs pos="0">
                      <a:srgbClr val="73262F"/>
                    </a:gs>
                    <a:gs pos="10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/>
                <a:cs typeface="Segoe UI"/>
              </a:rPr>
              <a:t>Intern Hackathon 2025</a:t>
            </a:r>
            <a:endParaRPr lang="en-US" sz="4800">
              <a:gradFill>
                <a:gsLst>
                  <a:gs pos="0">
                    <a:srgbClr val="73262F"/>
                  </a:gs>
                  <a:gs pos="100000">
                    <a:srgbClr val="2A446F"/>
                  </a:gs>
                </a:gsLst>
                <a:path path="circle">
                  <a:fillToRect l="100000" t="100000"/>
                </a:path>
              </a:gradFill>
              <a:latin typeface="Segoe UI Variable Display Semibold"/>
            </a:endParaRPr>
          </a:p>
        </p:txBody>
      </p:sp>
      <p:sp>
        <p:nvSpPr>
          <p:cNvPr id="3" name="!! subheading 1">
            <a:extLst>
              <a:ext uri="{FF2B5EF4-FFF2-40B4-BE49-F238E27FC236}">
                <a16:creationId xmlns:a16="http://schemas.microsoft.com/office/drawing/2014/main" id="{74449C44-4EDB-8D6E-E129-209E7764383D}"/>
              </a:ext>
            </a:extLst>
          </p:cNvPr>
          <p:cNvSpPr txBox="1"/>
          <p:nvPr/>
        </p:nvSpPr>
        <p:spPr>
          <a:xfrm>
            <a:off x="2247900" y="3509514"/>
            <a:ext cx="7696200" cy="36933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486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gradFill>
                  <a:gsLst>
                    <a:gs pos="92661">
                      <a:srgbClr val="000000"/>
                    </a:gs>
                    <a:gs pos="8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  <a:lvl2pPr marL="0" lvl="1" algn="ctr" defTabSz="630263" fontAlgn="base">
              <a:spcBef>
                <a:spcPts val="1500"/>
              </a:spcBef>
              <a:buSzPct val="90000"/>
              <a:tabLst>
                <a:tab pos="1371655" algn="l"/>
              </a:tabLst>
              <a:defRPr sz="2400">
                <a:ln w="3175">
                  <a:noFill/>
                </a:ln>
                <a:latin typeface="Segoe UI Variable Display Semib" pitchFamily="2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Segoe UI Variable Display Semibold"/>
              </a:rPr>
              <a:t>Bridging silence and speech, across multi language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old"/>
              </a:rPr>
              <a:t>.</a:t>
            </a:r>
            <a:endParaRPr lang="en-US">
              <a:solidFill>
                <a:srgbClr val="000000"/>
              </a:solidFill>
              <a:latin typeface="Segoe UI Variable Display Semibold"/>
            </a:endParaRPr>
          </a:p>
        </p:txBody>
      </p:sp>
      <p:pic>
        <p:nvPicPr>
          <p:cNvPr id="4" name="Picture 3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9BF82E7A-D4FE-87FF-E043-2F4E458B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2.59259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BA08-00FE-0F21-8CB3-F41DCA4E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4">
            <a:extLst>
              <a:ext uri="{FF2B5EF4-FFF2-40B4-BE49-F238E27FC236}">
                <a16:creationId xmlns:a16="http://schemas.microsoft.com/office/drawing/2014/main" id="{CBA38415-F777-8762-F795-499A7F353A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" b="1761"/>
          <a:stretch/>
        </p:blipFill>
        <p:spPr>
          <a:xfrm>
            <a:off x="586197" y="2329500"/>
            <a:ext cx="2378252" cy="1682614"/>
          </a:xfrm>
          <a:prstGeom prst="roundRect">
            <a:avLst/>
          </a:prstGeom>
          <a:solidFill>
            <a:schemeClr val="bg1"/>
          </a:solidFill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EBF980-4EE5-4ED2-83D5-AC4AC9034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50860" y="3241548"/>
            <a:ext cx="1257545" cy="994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FE27E1A-21B6-8003-11C0-2168ED4236C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6166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000">
                <a:solidFill>
                  <a:srgbClr val="000000"/>
                </a:solidFill>
                <a:latin typeface="Segoe Sans Text Semibold"/>
                <a:cs typeface="Segoe UI Semibold"/>
              </a:rPr>
              <a:t>Emotional Speech Automation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DD4E5A-5445-6F3D-47C2-BAABCD24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19528" y="3152088"/>
            <a:ext cx="1023912" cy="6460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CF0290-2D6F-5ABD-733D-42FDE208803F}"/>
              </a:ext>
            </a:extLst>
          </p:cNvPr>
          <p:cNvSpPr txBox="1"/>
          <p:nvPr/>
        </p:nvSpPr>
        <p:spPr>
          <a:xfrm>
            <a:off x="2785334" y="2709142"/>
            <a:ext cx="1892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Target: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Chinese</a:t>
            </a:r>
          </a:p>
        </p:txBody>
      </p:sp>
      <p:pic>
        <p:nvPicPr>
          <p:cNvPr id="12" name="Picture 1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16739F8A-45B6-3D89-99F6-2D76AF334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pic>
        <p:nvPicPr>
          <p:cNvPr id="9" name="Speech_让我们齐心协力，释放我们的创造力和创新...。_1750860926311">
            <a:hlinkClick r:id="" action="ppaction://media"/>
            <a:extLst>
              <a:ext uri="{FF2B5EF4-FFF2-40B4-BE49-F238E27FC236}">
                <a16:creationId xmlns:a16="http://schemas.microsoft.com/office/drawing/2014/main" id="{1A0F5551-7F0E-D5DC-D72D-B6BA42FD1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4544" y="2980944"/>
            <a:ext cx="521208" cy="521208"/>
          </a:xfrm>
          <a:prstGeom prst="rect">
            <a:avLst/>
          </a:prstGeom>
        </p:spPr>
      </p:pic>
      <p:pic>
        <p:nvPicPr>
          <p:cNvPr id="5" name="Picture 4" descr="A black cell phone with a white screen&#10;&#10;AI-generated content may be incorrect.">
            <a:extLst>
              <a:ext uri="{FF2B5EF4-FFF2-40B4-BE49-F238E27FC236}">
                <a16:creationId xmlns:a16="http://schemas.microsoft.com/office/drawing/2014/main" id="{518AB515-5C93-8DC8-CE6A-BA70DAEB98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28" t="2857" r="5669" b="3619"/>
          <a:stretch>
            <a:fillRect/>
          </a:stretch>
        </p:blipFill>
        <p:spPr>
          <a:xfrm>
            <a:off x="4723755" y="1375049"/>
            <a:ext cx="2077333" cy="4155941"/>
          </a:xfrm>
          <a:prstGeom prst="round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B9C17D3E-1736-DE01-9B1C-779F15198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EF0CDF-EB05-BEFB-767A-DAA09AE4D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519" y="1230079"/>
            <a:ext cx="5166044" cy="4397841"/>
          </a:xfrm>
          <a:prstGeom prst="roundRect">
            <a:avLst>
              <a:gd name="adj" fmla="val 3548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91BCF5-A9A0-9D97-2AD1-5BEC54B8F721}"/>
              </a:ext>
            </a:extLst>
          </p:cNvPr>
          <p:cNvSpPr/>
          <p:nvPr/>
        </p:nvSpPr>
        <p:spPr>
          <a:xfrm>
            <a:off x="5040927" y="2939974"/>
            <a:ext cx="1396867" cy="871208"/>
          </a:xfrm>
          <a:prstGeom prst="roundRect">
            <a:avLst>
              <a:gd name="adj" fmla="val 8615"/>
            </a:avLst>
          </a:prstGeom>
          <a:solidFill>
            <a:srgbClr val="FFFFFF">
              <a:alpha val="70000"/>
            </a:srgbClr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 Variable Display Semib" pitchFamily="2" charset="0"/>
              </a:rPr>
              <a:t>Emotion: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Calm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E24C33-E323-E55F-60E4-85080970E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3700" y="2809632"/>
            <a:ext cx="697832" cy="6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5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A7AA-E28A-7EC6-B2BC-3D2425BA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D8B1AE-06AD-F8D2-FA48-D6ACC8E6F006}"/>
              </a:ext>
            </a:extLst>
          </p:cNvPr>
          <p:cNvSpPr txBox="1"/>
          <p:nvPr/>
        </p:nvSpPr>
        <p:spPr>
          <a:xfrm>
            <a:off x="2788920" y="2706624"/>
            <a:ext cx="1892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Target: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Chinese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88CE41-EC7D-D494-6CA9-42379D1DD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40837" y="3242541"/>
            <a:ext cx="1196868" cy="0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2F641B1-8C4E-481A-A15A-53155ADF189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6166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000">
                <a:solidFill>
                  <a:srgbClr val="000000"/>
                </a:solidFill>
                <a:latin typeface="Segoe Sans Text Semibold"/>
                <a:cs typeface="Segoe UI Semibold"/>
              </a:rPr>
              <a:t>Emotional Speech Automation</a:t>
            </a: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320AF184-8E1B-0131-3D54-D6EF50CC0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r="2915"/>
          <a:stretch/>
        </p:blipFill>
        <p:spPr>
          <a:xfrm>
            <a:off x="585216" y="2331720"/>
            <a:ext cx="2378252" cy="1682614"/>
          </a:xfrm>
          <a:prstGeom prst="roundRect">
            <a:avLst/>
          </a:prstGeom>
        </p:spPr>
      </p:pic>
      <p:pic>
        <p:nvPicPr>
          <p:cNvPr id="5" name="Speech_让我们齐心协力，释放我们的创造力和创新...。_1750861050165">
            <a:hlinkClick r:id="" action="ppaction://media"/>
            <a:extLst>
              <a:ext uri="{FF2B5EF4-FFF2-40B4-BE49-F238E27FC236}">
                <a16:creationId xmlns:a16="http://schemas.microsoft.com/office/drawing/2014/main" id="{98C065A0-BDFF-21F7-8407-B99A3B419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7454" y="3002892"/>
            <a:ext cx="524383" cy="524383"/>
          </a:xfrm>
          <a:prstGeom prst="rect">
            <a:avLst/>
          </a:prstGeom>
          <a:noFill/>
          <a:effectLst>
            <a:glow rad="2286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2" name="Picture 1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DA5C5E5F-93EA-3212-5F5B-6BAC742AB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pic>
        <p:nvPicPr>
          <p:cNvPr id="20" name="Picture 19" descr="A black cell phone with a white screen&#10;&#10;AI-generated content may be incorrect.">
            <a:extLst>
              <a:ext uri="{FF2B5EF4-FFF2-40B4-BE49-F238E27FC236}">
                <a16:creationId xmlns:a16="http://schemas.microsoft.com/office/drawing/2014/main" id="{06E733CD-6A36-E252-D77C-1FEFD02F702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28" t="2857" r="5669" b="3619"/>
          <a:stretch>
            <a:fillRect/>
          </a:stretch>
        </p:blipFill>
        <p:spPr>
          <a:xfrm>
            <a:off x="4723755" y="1375049"/>
            <a:ext cx="2077333" cy="4155941"/>
          </a:xfrm>
          <a:prstGeom prst="round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E6EF47-C926-6160-4016-68D4F0CD2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19528" y="3152088"/>
            <a:ext cx="1023912" cy="6460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1D7026A-A090-CED9-6A3D-9839F952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53562" y="1230079"/>
            <a:ext cx="5166044" cy="4397841"/>
          </a:xfrm>
          <a:prstGeom prst="roundRect">
            <a:avLst>
              <a:gd name="adj" fmla="val 3548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2BB339-417C-09F1-BA6E-A62A3DE956B8}"/>
              </a:ext>
            </a:extLst>
          </p:cNvPr>
          <p:cNvSpPr/>
          <p:nvPr/>
        </p:nvSpPr>
        <p:spPr>
          <a:xfrm>
            <a:off x="5040927" y="2939974"/>
            <a:ext cx="1396867" cy="871208"/>
          </a:xfrm>
          <a:prstGeom prst="roundRect">
            <a:avLst>
              <a:gd name="adj" fmla="val 8615"/>
            </a:avLst>
          </a:prstGeom>
          <a:solidFill>
            <a:srgbClr val="FFFFFF">
              <a:alpha val="70000"/>
            </a:srgbClr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 Variable Display Semib" pitchFamily="2" charset="0"/>
              </a:rPr>
              <a:t>Emotion: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 Variable Display Semib" pitchFamily="2" charset="0"/>
              </a:rPr>
              <a:t>Happy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143C5A-BD98-BD0E-FAF2-D6D31E03E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3700" y="2809632"/>
            <a:ext cx="697832" cy="6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7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FEF72-FF5E-C5BB-39DD-4DC1747D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115982B-302D-7382-01DF-6AF0303C3708}"/>
              </a:ext>
            </a:extLst>
          </p:cNvPr>
          <p:cNvSpPr txBox="1"/>
          <p:nvPr/>
        </p:nvSpPr>
        <p:spPr>
          <a:xfrm>
            <a:off x="5273342" y="2967807"/>
            <a:ext cx="13151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</a:rPr>
              <a:t>Content transforming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28CB35-5AC8-BDA4-6D34-81531ED9A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3280" y="1427280"/>
            <a:ext cx="10762933" cy="4841758"/>
          </a:xfrm>
          <a:prstGeom prst="roundRect">
            <a:avLst>
              <a:gd name="adj" fmla="val 3548"/>
            </a:avLst>
          </a:prstGeom>
          <a:gradFill>
            <a:gsLst>
              <a:gs pos="0">
                <a:srgbClr val="73262F">
                  <a:alpha val="10000"/>
                </a:srgbClr>
              </a:gs>
              <a:gs pos="80000">
                <a:srgbClr val="2A446F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735D3-C648-0197-0C04-B3C3B67C33E4}"/>
              </a:ext>
            </a:extLst>
          </p:cNvPr>
          <p:cNvSpPr txBox="1"/>
          <p:nvPr/>
        </p:nvSpPr>
        <p:spPr>
          <a:xfrm>
            <a:off x="1836464" y="3904362"/>
            <a:ext cx="1892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Emotion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Capturing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5E8DBD5-9919-B07A-0E67-E79E2CEA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61665"/>
          </a:xfrm>
        </p:spPr>
        <p:txBody>
          <a:bodyPr/>
          <a:lstStyle/>
          <a:p>
            <a:pPr lvl="0" algn="ctr"/>
            <a:r>
              <a:rPr lang="en-US" altLang="zh-CN" sz="3000">
                <a:solidFill>
                  <a:srgbClr val="000000"/>
                </a:solidFill>
                <a:latin typeface="Segoe Sans Text Semibold"/>
                <a:cs typeface="Segoe UI Semibold"/>
              </a:rPr>
              <a:t>Sign2World: Technical Architecture</a:t>
            </a:r>
            <a:endParaRPr lang="en-US" sz="3000">
              <a:solidFill>
                <a:srgbClr val="000000"/>
              </a:solidFill>
              <a:latin typeface="Segoe Sans Text Semibold"/>
              <a:cs typeface="Segoe UI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6AF917-4983-E0A0-5BD9-E2296BCFADD2}"/>
              </a:ext>
            </a:extLst>
          </p:cNvPr>
          <p:cNvSpPr/>
          <p:nvPr/>
        </p:nvSpPr>
        <p:spPr>
          <a:xfrm>
            <a:off x="144846" y="3473816"/>
            <a:ext cx="1396867" cy="440668"/>
          </a:xfrm>
          <a:prstGeom prst="roundRect">
            <a:avLst>
              <a:gd name="adj" fmla="val 8615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Video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AB20F4-DAE4-4F17-63CE-FAF0A47F1965}"/>
              </a:ext>
            </a:extLst>
          </p:cNvPr>
          <p:cNvSpPr txBox="1"/>
          <p:nvPr/>
        </p:nvSpPr>
        <p:spPr>
          <a:xfrm>
            <a:off x="1808112" y="3068104"/>
            <a:ext cx="2791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1.a</a:t>
            </a:r>
          </a:p>
        </p:txBody>
      </p:sp>
      <p:sp>
        <p:nvSpPr>
          <p:cNvPr id="18" name="Rectangle: Rounded Corners 22">
            <a:extLst>
              <a:ext uri="{FF2B5EF4-FFF2-40B4-BE49-F238E27FC236}">
                <a16:creationId xmlns:a16="http://schemas.microsoft.com/office/drawing/2014/main" id="{A6AFB484-0F0A-6AFB-BA23-BCABA6DC8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0964" y="2680799"/>
            <a:ext cx="1601862" cy="838946"/>
          </a:xfrm>
          <a:prstGeom prst="roundRect">
            <a:avLst>
              <a:gd name="adj" fmla="val 13077"/>
            </a:avLst>
          </a:prstGeom>
          <a:solidFill>
            <a:srgbClr val="FFFFFF"/>
          </a:solidFill>
          <a:ln w="12700">
            <a:solidFill>
              <a:srgbClr val="D9D9D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9144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US Sign-Language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to Text</a:t>
            </a:r>
          </a:p>
        </p:txBody>
      </p:sp>
      <p:sp>
        <p:nvSpPr>
          <p:cNvPr id="17" name="Rectangle: Rounded Corners 20">
            <a:extLst>
              <a:ext uri="{FF2B5EF4-FFF2-40B4-BE49-F238E27FC236}">
                <a16:creationId xmlns:a16="http://schemas.microsoft.com/office/drawing/2014/main" id="{476B8C97-E5B7-51B0-A084-45A21D4A5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0964" y="3785811"/>
            <a:ext cx="1601862" cy="835492"/>
          </a:xfrm>
          <a:prstGeom prst="roundRect">
            <a:avLst>
              <a:gd name="adj" fmla="val 13077"/>
            </a:avLst>
          </a:prstGeom>
          <a:solidFill>
            <a:srgbClr val="FFFFFF"/>
          </a:solidFill>
          <a:ln w="12700">
            <a:solidFill>
              <a:srgbClr val="D9D9D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9144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Posture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to Emotion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9893BA-E1C8-283E-D280-4C54CFB17616}"/>
              </a:ext>
            </a:extLst>
          </p:cNvPr>
          <p:cNvSpPr txBox="1"/>
          <p:nvPr/>
        </p:nvSpPr>
        <p:spPr>
          <a:xfrm>
            <a:off x="5416391" y="3471505"/>
            <a:ext cx="2791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A9D793-B19F-75EA-7A88-90CFD5689FEB}"/>
              </a:ext>
            </a:extLst>
          </p:cNvPr>
          <p:cNvSpPr txBox="1"/>
          <p:nvPr/>
        </p:nvSpPr>
        <p:spPr>
          <a:xfrm>
            <a:off x="7710798" y="3489856"/>
            <a:ext cx="2791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3</a:t>
            </a:r>
          </a:p>
        </p:txBody>
      </p:sp>
      <p:sp>
        <p:nvSpPr>
          <p:cNvPr id="11" name="Graphic 7">
            <a:extLst>
              <a:ext uri="{FF2B5EF4-FFF2-40B4-BE49-F238E27FC236}">
                <a16:creationId xmlns:a16="http://schemas.microsoft.com/office/drawing/2014/main" id="{12293E2A-DD9A-C1AA-9321-4FD83033C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90077" y="4398006"/>
            <a:ext cx="369209" cy="461511"/>
          </a:xfrm>
          <a:custGeom>
            <a:avLst/>
            <a:gdLst>
              <a:gd name="connsiteX0" fmla="*/ 442912 w 442912"/>
              <a:gd name="connsiteY0" fmla="*/ 394192 h 553640"/>
              <a:gd name="connsiteX1" fmla="*/ 380628 w 442912"/>
              <a:gd name="connsiteY1" fmla="*/ 331907 h 553640"/>
              <a:gd name="connsiteX2" fmla="*/ 62285 w 442912"/>
              <a:gd name="connsiteY2" fmla="*/ 331907 h 553640"/>
              <a:gd name="connsiteX3" fmla="*/ 0 w 442912"/>
              <a:gd name="connsiteY3" fmla="*/ 394192 h 553640"/>
              <a:gd name="connsiteX4" fmla="*/ 0 w 442912"/>
              <a:gd name="connsiteY4" fmla="*/ 394192 h 553640"/>
              <a:gd name="connsiteX5" fmla="*/ 0 w 442912"/>
              <a:gd name="connsiteY5" fmla="*/ 419659 h 553640"/>
              <a:gd name="connsiteX6" fmla="*/ 14118 w 442912"/>
              <a:gd name="connsiteY6" fmla="*/ 463950 h 553640"/>
              <a:gd name="connsiteX7" fmla="*/ 221456 w 442912"/>
              <a:gd name="connsiteY7" fmla="*/ 553640 h 553640"/>
              <a:gd name="connsiteX8" fmla="*/ 428794 w 442912"/>
              <a:gd name="connsiteY8" fmla="*/ 463950 h 553640"/>
              <a:gd name="connsiteX9" fmla="*/ 442912 w 442912"/>
              <a:gd name="connsiteY9" fmla="*/ 419659 h 553640"/>
              <a:gd name="connsiteX10" fmla="*/ 442912 w 442912"/>
              <a:gd name="connsiteY10" fmla="*/ 394192 h 553640"/>
              <a:gd name="connsiteX11" fmla="*/ 442912 w 442912"/>
              <a:gd name="connsiteY11" fmla="*/ 394192 h 553640"/>
              <a:gd name="connsiteX12" fmla="*/ 359866 w 442912"/>
              <a:gd name="connsiteY12" fmla="*/ 138410 h 553640"/>
              <a:gd name="connsiteX13" fmla="*/ 221456 w 442912"/>
              <a:gd name="connsiteY13" fmla="*/ 0 h 553640"/>
              <a:gd name="connsiteX14" fmla="*/ 109898 w 442912"/>
              <a:gd name="connsiteY14" fmla="*/ 56194 h 553640"/>
              <a:gd name="connsiteX15" fmla="*/ 103808 w 442912"/>
              <a:gd name="connsiteY15" fmla="*/ 55364 h 553640"/>
              <a:gd name="connsiteX16" fmla="*/ 34603 w 442912"/>
              <a:gd name="connsiteY16" fmla="*/ 55364 h 553640"/>
              <a:gd name="connsiteX17" fmla="*/ 13841 w 442912"/>
              <a:gd name="connsiteY17" fmla="*/ 76126 h 553640"/>
              <a:gd name="connsiteX18" fmla="*/ 13841 w 442912"/>
              <a:gd name="connsiteY18" fmla="*/ 228377 h 553640"/>
              <a:gd name="connsiteX19" fmla="*/ 89967 w 442912"/>
              <a:gd name="connsiteY19" fmla="*/ 304502 h 553640"/>
              <a:gd name="connsiteX20" fmla="*/ 89967 w 442912"/>
              <a:gd name="connsiteY20" fmla="*/ 304502 h 553640"/>
              <a:gd name="connsiteX21" fmla="*/ 96887 w 442912"/>
              <a:gd name="connsiteY21" fmla="*/ 304502 h 553640"/>
              <a:gd name="connsiteX22" fmla="*/ 97164 w 442912"/>
              <a:gd name="connsiteY22" fmla="*/ 304502 h 553640"/>
              <a:gd name="connsiteX23" fmla="*/ 124846 w 442912"/>
              <a:gd name="connsiteY23" fmla="*/ 276820 h 553640"/>
              <a:gd name="connsiteX24" fmla="*/ 97164 w 442912"/>
              <a:gd name="connsiteY24" fmla="*/ 249138 h 553640"/>
              <a:gd name="connsiteX25" fmla="*/ 75295 w 442912"/>
              <a:gd name="connsiteY25" fmla="*/ 259657 h 553640"/>
              <a:gd name="connsiteX26" fmla="*/ 55364 w 442912"/>
              <a:gd name="connsiteY26" fmla="*/ 228100 h 553640"/>
              <a:gd name="connsiteX27" fmla="*/ 55364 w 442912"/>
              <a:gd name="connsiteY27" fmla="*/ 221179 h 553640"/>
              <a:gd name="connsiteX28" fmla="*/ 76126 w 442912"/>
              <a:gd name="connsiteY28" fmla="*/ 221179 h 553640"/>
              <a:gd name="connsiteX29" fmla="*/ 104361 w 442912"/>
              <a:gd name="connsiteY29" fmla="*/ 212044 h 553640"/>
              <a:gd name="connsiteX30" fmla="*/ 295367 w 442912"/>
              <a:gd name="connsiteY30" fmla="*/ 255228 h 553640"/>
              <a:gd name="connsiteX31" fmla="*/ 359866 w 442912"/>
              <a:gd name="connsiteY31" fmla="*/ 138133 h 553640"/>
              <a:gd name="connsiteX32" fmla="*/ 83046 w 442912"/>
              <a:gd name="connsiteY32" fmla="*/ 135365 h 553640"/>
              <a:gd name="connsiteX33" fmla="*/ 83046 w 442912"/>
              <a:gd name="connsiteY33" fmla="*/ 141178 h 553640"/>
              <a:gd name="connsiteX34" fmla="*/ 83046 w 442912"/>
              <a:gd name="connsiteY34" fmla="*/ 172736 h 553640"/>
              <a:gd name="connsiteX35" fmla="*/ 76126 w 442912"/>
              <a:gd name="connsiteY35" fmla="*/ 179656 h 553640"/>
              <a:gd name="connsiteX36" fmla="*/ 55364 w 442912"/>
              <a:gd name="connsiteY36" fmla="*/ 179656 h 553640"/>
              <a:gd name="connsiteX37" fmla="*/ 55364 w 442912"/>
              <a:gd name="connsiteY37" fmla="*/ 96610 h 553640"/>
              <a:gd name="connsiteX38" fmla="*/ 83046 w 442912"/>
              <a:gd name="connsiteY38" fmla="*/ 96610 h 553640"/>
              <a:gd name="connsiteX39" fmla="*/ 83046 w 442912"/>
              <a:gd name="connsiteY39" fmla="*/ 135088 h 553640"/>
              <a:gd name="connsiteX40" fmla="*/ 83046 w 442912"/>
              <a:gd name="connsiteY40" fmla="*/ 135088 h 5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912" h="553640">
                <a:moveTo>
                  <a:pt x="442912" y="394192"/>
                </a:moveTo>
                <a:cubicBezTo>
                  <a:pt x="442912" y="359866"/>
                  <a:pt x="414953" y="331907"/>
                  <a:pt x="380628" y="331907"/>
                </a:cubicBezTo>
                <a:lnTo>
                  <a:pt x="62285" y="331907"/>
                </a:lnTo>
                <a:cubicBezTo>
                  <a:pt x="27959" y="332184"/>
                  <a:pt x="0" y="359866"/>
                  <a:pt x="0" y="394192"/>
                </a:cubicBezTo>
                <a:cubicBezTo>
                  <a:pt x="0" y="394192"/>
                  <a:pt x="0" y="394192"/>
                  <a:pt x="0" y="394192"/>
                </a:cubicBezTo>
                <a:lnTo>
                  <a:pt x="0" y="419659"/>
                </a:lnTo>
                <a:cubicBezTo>
                  <a:pt x="0" y="435715"/>
                  <a:pt x="4983" y="450940"/>
                  <a:pt x="14118" y="463950"/>
                </a:cubicBezTo>
                <a:cubicBezTo>
                  <a:pt x="56748" y="523743"/>
                  <a:pt x="126784" y="553640"/>
                  <a:pt x="221456" y="553640"/>
                </a:cubicBezTo>
                <a:cubicBezTo>
                  <a:pt x="316128" y="553640"/>
                  <a:pt x="385887" y="524020"/>
                  <a:pt x="428794" y="463950"/>
                </a:cubicBezTo>
                <a:cubicBezTo>
                  <a:pt x="437929" y="450940"/>
                  <a:pt x="442912" y="435715"/>
                  <a:pt x="442912" y="419659"/>
                </a:cubicBezTo>
                <a:lnTo>
                  <a:pt x="442912" y="394192"/>
                </a:lnTo>
                <a:lnTo>
                  <a:pt x="442912" y="394192"/>
                </a:lnTo>
                <a:close/>
                <a:moveTo>
                  <a:pt x="359866" y="138410"/>
                </a:moveTo>
                <a:cubicBezTo>
                  <a:pt x="359866" y="62008"/>
                  <a:pt x="297858" y="0"/>
                  <a:pt x="221456" y="0"/>
                </a:cubicBezTo>
                <a:cubicBezTo>
                  <a:pt x="177442" y="0"/>
                  <a:pt x="136195" y="20762"/>
                  <a:pt x="109898" y="56194"/>
                </a:cubicBezTo>
                <a:cubicBezTo>
                  <a:pt x="107960" y="55641"/>
                  <a:pt x="105745" y="55364"/>
                  <a:pt x="103808" y="55364"/>
                </a:cubicBezTo>
                <a:lnTo>
                  <a:pt x="34603" y="55364"/>
                </a:lnTo>
                <a:cubicBezTo>
                  <a:pt x="23253" y="55364"/>
                  <a:pt x="13841" y="64776"/>
                  <a:pt x="13841" y="76126"/>
                </a:cubicBezTo>
                <a:lnTo>
                  <a:pt x="13841" y="228377"/>
                </a:lnTo>
                <a:cubicBezTo>
                  <a:pt x="13841" y="270453"/>
                  <a:pt x="47890" y="304502"/>
                  <a:pt x="89967" y="304502"/>
                </a:cubicBezTo>
                <a:cubicBezTo>
                  <a:pt x="89967" y="304502"/>
                  <a:pt x="89967" y="304502"/>
                  <a:pt x="89967" y="304502"/>
                </a:cubicBezTo>
                <a:lnTo>
                  <a:pt x="96887" y="304502"/>
                </a:lnTo>
                <a:cubicBezTo>
                  <a:pt x="96887" y="304502"/>
                  <a:pt x="97164" y="304502"/>
                  <a:pt x="97164" y="304502"/>
                </a:cubicBezTo>
                <a:cubicBezTo>
                  <a:pt x="112389" y="304502"/>
                  <a:pt x="124846" y="292045"/>
                  <a:pt x="124846" y="276820"/>
                </a:cubicBezTo>
                <a:cubicBezTo>
                  <a:pt x="124846" y="261595"/>
                  <a:pt x="112389" y="249138"/>
                  <a:pt x="97164" y="249138"/>
                </a:cubicBezTo>
                <a:cubicBezTo>
                  <a:pt x="88582" y="249138"/>
                  <a:pt x="80555" y="253013"/>
                  <a:pt x="75295" y="259657"/>
                </a:cubicBezTo>
                <a:cubicBezTo>
                  <a:pt x="63115" y="253844"/>
                  <a:pt x="55364" y="241664"/>
                  <a:pt x="55364" y="228100"/>
                </a:cubicBezTo>
                <a:lnTo>
                  <a:pt x="55364" y="221179"/>
                </a:lnTo>
                <a:lnTo>
                  <a:pt x="76126" y="221179"/>
                </a:lnTo>
                <a:cubicBezTo>
                  <a:pt x="86645" y="221179"/>
                  <a:pt x="96333" y="217857"/>
                  <a:pt x="104361" y="212044"/>
                </a:cubicBezTo>
                <a:cubicBezTo>
                  <a:pt x="145054" y="276820"/>
                  <a:pt x="230591" y="295921"/>
                  <a:pt x="295367" y="255228"/>
                </a:cubicBezTo>
                <a:cubicBezTo>
                  <a:pt x="335506" y="229761"/>
                  <a:pt x="359866" y="185746"/>
                  <a:pt x="359866" y="138133"/>
                </a:cubicBezTo>
                <a:close/>
                <a:moveTo>
                  <a:pt x="83046" y="135365"/>
                </a:moveTo>
                <a:cubicBezTo>
                  <a:pt x="83046" y="137303"/>
                  <a:pt x="83046" y="139240"/>
                  <a:pt x="83046" y="141178"/>
                </a:cubicBezTo>
                <a:lnTo>
                  <a:pt x="83046" y="172736"/>
                </a:lnTo>
                <a:cubicBezTo>
                  <a:pt x="83046" y="176611"/>
                  <a:pt x="80001" y="179656"/>
                  <a:pt x="76126" y="179656"/>
                </a:cubicBezTo>
                <a:lnTo>
                  <a:pt x="55364" y="179656"/>
                </a:lnTo>
                <a:lnTo>
                  <a:pt x="55364" y="96610"/>
                </a:lnTo>
                <a:lnTo>
                  <a:pt x="83046" y="96610"/>
                </a:lnTo>
                <a:lnTo>
                  <a:pt x="83046" y="135088"/>
                </a:lnTo>
                <a:lnTo>
                  <a:pt x="83046" y="135088"/>
                </a:lnTo>
                <a:close/>
              </a:path>
            </a:pathLst>
          </a:custGeom>
          <a:noFill/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2" name="Rectangle: Rounded Corners 127">
            <a:extLst>
              <a:ext uri="{FF2B5EF4-FFF2-40B4-BE49-F238E27FC236}">
                <a16:creationId xmlns:a16="http://schemas.microsoft.com/office/drawing/2014/main" id="{B950551D-1BC2-9254-266B-2EBC9CB4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2642" y="2174852"/>
            <a:ext cx="3243093" cy="3044649"/>
          </a:xfrm>
          <a:prstGeom prst="roundRect">
            <a:avLst>
              <a:gd name="adj" fmla="val 11866"/>
            </a:avLst>
          </a:prstGeom>
          <a:ln w="19050" cap="rnd">
            <a:solidFill>
              <a:schemeClr val="tx1">
                <a:alpha val="50000"/>
              </a:schemeClr>
            </a:solidFill>
            <a:prstDash val="dash"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5" name="Graphic 196">
            <a:extLst>
              <a:ext uri="{FF2B5EF4-FFF2-40B4-BE49-F238E27FC236}">
                <a16:creationId xmlns:a16="http://schemas.microsoft.com/office/drawing/2014/main" id="{F5CE281B-27F9-9709-D5AF-AD9473F12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46441" y="1960614"/>
            <a:ext cx="464033" cy="431704"/>
          </a:xfrm>
          <a:custGeom>
            <a:avLst/>
            <a:gdLst>
              <a:gd name="connsiteX0" fmla="*/ 194310 w 365760"/>
              <a:gd name="connsiteY0" fmla="*/ 114300 h 365760"/>
              <a:gd name="connsiteX1" fmla="*/ 250948 w 365760"/>
              <a:gd name="connsiteY1" fmla="*/ 114300 h 365760"/>
              <a:gd name="connsiteX2" fmla="*/ 125730 w 365760"/>
              <a:gd name="connsiteY2" fmla="*/ 0 h 365760"/>
              <a:gd name="connsiteX3" fmla="*/ 0 w 365760"/>
              <a:gd name="connsiteY3" fmla="*/ 125730 h 365760"/>
              <a:gd name="connsiteX4" fmla="*/ 114300 w 365760"/>
              <a:gd name="connsiteY4" fmla="*/ 250948 h 365760"/>
              <a:gd name="connsiteX5" fmla="*/ 114300 w 365760"/>
              <a:gd name="connsiteY5" fmla="*/ 194310 h 365760"/>
              <a:gd name="connsiteX6" fmla="*/ 194310 w 365760"/>
              <a:gd name="connsiteY6" fmla="*/ 114300 h 365760"/>
              <a:gd name="connsiteX7" fmla="*/ 194310 w 365760"/>
              <a:gd name="connsiteY7" fmla="*/ 137160 h 365760"/>
              <a:gd name="connsiteX8" fmla="*/ 137160 w 365760"/>
              <a:gd name="connsiteY8" fmla="*/ 194310 h 365760"/>
              <a:gd name="connsiteX9" fmla="*/ 137160 w 365760"/>
              <a:gd name="connsiteY9" fmla="*/ 308610 h 365760"/>
              <a:gd name="connsiteX10" fmla="*/ 146629 w 365760"/>
              <a:gd name="connsiteY10" fmla="*/ 340127 h 365760"/>
              <a:gd name="connsiteX11" fmla="*/ 219131 w 365760"/>
              <a:gd name="connsiteY11" fmla="*/ 267624 h 365760"/>
              <a:gd name="connsiteX12" fmla="*/ 283789 w 365760"/>
              <a:gd name="connsiteY12" fmla="*/ 267624 h 365760"/>
              <a:gd name="connsiteX13" fmla="*/ 356291 w 365760"/>
              <a:gd name="connsiteY13" fmla="*/ 340127 h 365760"/>
              <a:gd name="connsiteX14" fmla="*/ 365760 w 365760"/>
              <a:gd name="connsiteY14" fmla="*/ 308610 h 365760"/>
              <a:gd name="connsiteX15" fmla="*/ 365760 w 365760"/>
              <a:gd name="connsiteY15" fmla="*/ 194310 h 365760"/>
              <a:gd name="connsiteX16" fmla="*/ 308610 w 365760"/>
              <a:gd name="connsiteY16" fmla="*/ 137160 h 365760"/>
              <a:gd name="connsiteX17" fmla="*/ 194310 w 365760"/>
              <a:gd name="connsiteY17" fmla="*/ 137160 h 365760"/>
              <a:gd name="connsiteX18" fmla="*/ 320040 w 365760"/>
              <a:gd name="connsiteY18" fmla="*/ 205740 h 365760"/>
              <a:gd name="connsiteX19" fmla="*/ 297180 w 365760"/>
              <a:gd name="connsiteY19" fmla="*/ 228600 h 365760"/>
              <a:gd name="connsiteX20" fmla="*/ 274320 w 365760"/>
              <a:gd name="connsiteY20" fmla="*/ 205740 h 365760"/>
              <a:gd name="connsiteX21" fmla="*/ 297180 w 365760"/>
              <a:gd name="connsiteY21" fmla="*/ 182880 h 365760"/>
              <a:gd name="connsiteX22" fmla="*/ 320040 w 365760"/>
              <a:gd name="connsiteY22" fmla="*/ 205740 h 365760"/>
              <a:gd name="connsiteX23" fmla="*/ 340127 w 365760"/>
              <a:gd name="connsiteY23" fmla="*/ 356291 h 365760"/>
              <a:gd name="connsiteX24" fmla="*/ 267624 w 365760"/>
              <a:gd name="connsiteY24" fmla="*/ 283789 h 365760"/>
              <a:gd name="connsiteX25" fmla="*/ 235296 w 365760"/>
              <a:gd name="connsiteY25" fmla="*/ 283789 h 365760"/>
              <a:gd name="connsiteX26" fmla="*/ 162793 w 365760"/>
              <a:gd name="connsiteY26" fmla="*/ 356291 h 365760"/>
              <a:gd name="connsiteX27" fmla="*/ 194310 w 365760"/>
              <a:gd name="connsiteY27" fmla="*/ 365760 h 365760"/>
              <a:gd name="connsiteX28" fmla="*/ 308610 w 365760"/>
              <a:gd name="connsiteY28" fmla="*/ 365760 h 365760"/>
              <a:gd name="connsiteX29" fmla="*/ 340127 w 365760"/>
              <a:gd name="connsiteY29" fmla="*/ 356291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5760" h="365760">
                <a:moveTo>
                  <a:pt x="194310" y="114300"/>
                </a:moveTo>
                <a:lnTo>
                  <a:pt x="250948" y="114300"/>
                </a:lnTo>
                <a:cubicBezTo>
                  <a:pt x="245174" y="50218"/>
                  <a:pt x="191315" y="0"/>
                  <a:pt x="125730" y="0"/>
                </a:cubicBezTo>
                <a:cubicBezTo>
                  <a:pt x="56291" y="0"/>
                  <a:pt x="0" y="56291"/>
                  <a:pt x="0" y="125730"/>
                </a:cubicBezTo>
                <a:cubicBezTo>
                  <a:pt x="0" y="191315"/>
                  <a:pt x="50218" y="245174"/>
                  <a:pt x="114300" y="250948"/>
                </a:cubicBezTo>
                <a:lnTo>
                  <a:pt x="114300" y="194310"/>
                </a:lnTo>
                <a:cubicBezTo>
                  <a:pt x="114300" y="150122"/>
                  <a:pt x="150122" y="114300"/>
                  <a:pt x="194310" y="114300"/>
                </a:cubicBezTo>
                <a:close/>
                <a:moveTo>
                  <a:pt x="194310" y="137160"/>
                </a:moveTo>
                <a:cubicBezTo>
                  <a:pt x="162747" y="137160"/>
                  <a:pt x="137160" y="162747"/>
                  <a:pt x="137160" y="194310"/>
                </a:cubicBezTo>
                <a:lnTo>
                  <a:pt x="137160" y="308610"/>
                </a:lnTo>
                <a:cubicBezTo>
                  <a:pt x="137160" y="320257"/>
                  <a:pt x="140645" y="331093"/>
                  <a:pt x="146629" y="340127"/>
                </a:cubicBezTo>
                <a:lnTo>
                  <a:pt x="219131" y="267624"/>
                </a:lnTo>
                <a:cubicBezTo>
                  <a:pt x="236985" y="249771"/>
                  <a:pt x="265935" y="249771"/>
                  <a:pt x="283789" y="267624"/>
                </a:cubicBezTo>
                <a:lnTo>
                  <a:pt x="356291" y="340127"/>
                </a:lnTo>
                <a:cubicBezTo>
                  <a:pt x="362276" y="331093"/>
                  <a:pt x="365760" y="320257"/>
                  <a:pt x="365760" y="308610"/>
                </a:cubicBezTo>
                <a:lnTo>
                  <a:pt x="365760" y="194310"/>
                </a:lnTo>
                <a:cubicBezTo>
                  <a:pt x="365760" y="162747"/>
                  <a:pt x="340173" y="137160"/>
                  <a:pt x="308610" y="137160"/>
                </a:cubicBezTo>
                <a:lnTo>
                  <a:pt x="194310" y="137160"/>
                </a:lnTo>
                <a:close/>
                <a:moveTo>
                  <a:pt x="320040" y="205740"/>
                </a:moveTo>
                <a:cubicBezTo>
                  <a:pt x="320040" y="218366"/>
                  <a:pt x="309806" y="228600"/>
                  <a:pt x="297180" y="228600"/>
                </a:cubicBezTo>
                <a:cubicBezTo>
                  <a:pt x="284554" y="228600"/>
                  <a:pt x="274320" y="218366"/>
                  <a:pt x="274320" y="205740"/>
                </a:cubicBezTo>
                <a:cubicBezTo>
                  <a:pt x="274320" y="193114"/>
                  <a:pt x="284554" y="182880"/>
                  <a:pt x="297180" y="182880"/>
                </a:cubicBezTo>
                <a:cubicBezTo>
                  <a:pt x="309806" y="182880"/>
                  <a:pt x="320040" y="193114"/>
                  <a:pt x="320040" y="205740"/>
                </a:cubicBezTo>
                <a:close/>
                <a:moveTo>
                  <a:pt x="340127" y="356291"/>
                </a:moveTo>
                <a:lnTo>
                  <a:pt x="267624" y="283789"/>
                </a:lnTo>
                <a:cubicBezTo>
                  <a:pt x="258697" y="274862"/>
                  <a:pt x="244223" y="274862"/>
                  <a:pt x="235296" y="283789"/>
                </a:cubicBezTo>
                <a:lnTo>
                  <a:pt x="162793" y="356291"/>
                </a:lnTo>
                <a:cubicBezTo>
                  <a:pt x="171828" y="362276"/>
                  <a:pt x="182662" y="365760"/>
                  <a:pt x="194310" y="365760"/>
                </a:cubicBezTo>
                <a:lnTo>
                  <a:pt x="308610" y="365760"/>
                </a:lnTo>
                <a:cubicBezTo>
                  <a:pt x="320257" y="365760"/>
                  <a:pt x="331093" y="362276"/>
                  <a:pt x="340127" y="356291"/>
                </a:cubicBezTo>
                <a:close/>
              </a:path>
            </a:pathLst>
          </a:custGeom>
          <a:noFill/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1629">
                    <a:srgbClr val="2F2F2F"/>
                  </a:gs>
                  <a:gs pos="39000">
                    <a:srgbClr val="2F2F2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35" name="Graphic 7">
            <a:extLst>
              <a:ext uri="{FF2B5EF4-FFF2-40B4-BE49-F238E27FC236}">
                <a16:creationId xmlns:a16="http://schemas.microsoft.com/office/drawing/2014/main" id="{24103E20-4E92-BEF3-88C5-3674CAC8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59559" y="2118874"/>
            <a:ext cx="369209" cy="461511"/>
          </a:xfrm>
          <a:custGeom>
            <a:avLst/>
            <a:gdLst>
              <a:gd name="connsiteX0" fmla="*/ 442912 w 442912"/>
              <a:gd name="connsiteY0" fmla="*/ 394192 h 553640"/>
              <a:gd name="connsiteX1" fmla="*/ 380628 w 442912"/>
              <a:gd name="connsiteY1" fmla="*/ 331907 h 553640"/>
              <a:gd name="connsiteX2" fmla="*/ 62285 w 442912"/>
              <a:gd name="connsiteY2" fmla="*/ 331907 h 553640"/>
              <a:gd name="connsiteX3" fmla="*/ 0 w 442912"/>
              <a:gd name="connsiteY3" fmla="*/ 394192 h 553640"/>
              <a:gd name="connsiteX4" fmla="*/ 0 w 442912"/>
              <a:gd name="connsiteY4" fmla="*/ 394192 h 553640"/>
              <a:gd name="connsiteX5" fmla="*/ 0 w 442912"/>
              <a:gd name="connsiteY5" fmla="*/ 419659 h 553640"/>
              <a:gd name="connsiteX6" fmla="*/ 14118 w 442912"/>
              <a:gd name="connsiteY6" fmla="*/ 463950 h 553640"/>
              <a:gd name="connsiteX7" fmla="*/ 221456 w 442912"/>
              <a:gd name="connsiteY7" fmla="*/ 553640 h 553640"/>
              <a:gd name="connsiteX8" fmla="*/ 428794 w 442912"/>
              <a:gd name="connsiteY8" fmla="*/ 463950 h 553640"/>
              <a:gd name="connsiteX9" fmla="*/ 442912 w 442912"/>
              <a:gd name="connsiteY9" fmla="*/ 419659 h 553640"/>
              <a:gd name="connsiteX10" fmla="*/ 442912 w 442912"/>
              <a:gd name="connsiteY10" fmla="*/ 394192 h 553640"/>
              <a:gd name="connsiteX11" fmla="*/ 442912 w 442912"/>
              <a:gd name="connsiteY11" fmla="*/ 394192 h 553640"/>
              <a:gd name="connsiteX12" fmla="*/ 359866 w 442912"/>
              <a:gd name="connsiteY12" fmla="*/ 138410 h 553640"/>
              <a:gd name="connsiteX13" fmla="*/ 221456 w 442912"/>
              <a:gd name="connsiteY13" fmla="*/ 0 h 553640"/>
              <a:gd name="connsiteX14" fmla="*/ 109898 w 442912"/>
              <a:gd name="connsiteY14" fmla="*/ 56194 h 553640"/>
              <a:gd name="connsiteX15" fmla="*/ 103808 w 442912"/>
              <a:gd name="connsiteY15" fmla="*/ 55364 h 553640"/>
              <a:gd name="connsiteX16" fmla="*/ 34603 w 442912"/>
              <a:gd name="connsiteY16" fmla="*/ 55364 h 553640"/>
              <a:gd name="connsiteX17" fmla="*/ 13841 w 442912"/>
              <a:gd name="connsiteY17" fmla="*/ 76126 h 553640"/>
              <a:gd name="connsiteX18" fmla="*/ 13841 w 442912"/>
              <a:gd name="connsiteY18" fmla="*/ 228377 h 553640"/>
              <a:gd name="connsiteX19" fmla="*/ 89967 w 442912"/>
              <a:gd name="connsiteY19" fmla="*/ 304502 h 553640"/>
              <a:gd name="connsiteX20" fmla="*/ 89967 w 442912"/>
              <a:gd name="connsiteY20" fmla="*/ 304502 h 553640"/>
              <a:gd name="connsiteX21" fmla="*/ 96887 w 442912"/>
              <a:gd name="connsiteY21" fmla="*/ 304502 h 553640"/>
              <a:gd name="connsiteX22" fmla="*/ 97164 w 442912"/>
              <a:gd name="connsiteY22" fmla="*/ 304502 h 553640"/>
              <a:gd name="connsiteX23" fmla="*/ 124846 w 442912"/>
              <a:gd name="connsiteY23" fmla="*/ 276820 h 553640"/>
              <a:gd name="connsiteX24" fmla="*/ 97164 w 442912"/>
              <a:gd name="connsiteY24" fmla="*/ 249138 h 553640"/>
              <a:gd name="connsiteX25" fmla="*/ 75295 w 442912"/>
              <a:gd name="connsiteY25" fmla="*/ 259657 h 553640"/>
              <a:gd name="connsiteX26" fmla="*/ 55364 w 442912"/>
              <a:gd name="connsiteY26" fmla="*/ 228100 h 553640"/>
              <a:gd name="connsiteX27" fmla="*/ 55364 w 442912"/>
              <a:gd name="connsiteY27" fmla="*/ 221179 h 553640"/>
              <a:gd name="connsiteX28" fmla="*/ 76126 w 442912"/>
              <a:gd name="connsiteY28" fmla="*/ 221179 h 553640"/>
              <a:gd name="connsiteX29" fmla="*/ 104361 w 442912"/>
              <a:gd name="connsiteY29" fmla="*/ 212044 h 553640"/>
              <a:gd name="connsiteX30" fmla="*/ 295367 w 442912"/>
              <a:gd name="connsiteY30" fmla="*/ 255228 h 553640"/>
              <a:gd name="connsiteX31" fmla="*/ 359866 w 442912"/>
              <a:gd name="connsiteY31" fmla="*/ 138133 h 553640"/>
              <a:gd name="connsiteX32" fmla="*/ 83046 w 442912"/>
              <a:gd name="connsiteY32" fmla="*/ 135365 h 553640"/>
              <a:gd name="connsiteX33" fmla="*/ 83046 w 442912"/>
              <a:gd name="connsiteY33" fmla="*/ 141178 h 553640"/>
              <a:gd name="connsiteX34" fmla="*/ 83046 w 442912"/>
              <a:gd name="connsiteY34" fmla="*/ 172736 h 553640"/>
              <a:gd name="connsiteX35" fmla="*/ 76126 w 442912"/>
              <a:gd name="connsiteY35" fmla="*/ 179656 h 553640"/>
              <a:gd name="connsiteX36" fmla="*/ 55364 w 442912"/>
              <a:gd name="connsiteY36" fmla="*/ 179656 h 553640"/>
              <a:gd name="connsiteX37" fmla="*/ 55364 w 442912"/>
              <a:gd name="connsiteY37" fmla="*/ 96610 h 553640"/>
              <a:gd name="connsiteX38" fmla="*/ 83046 w 442912"/>
              <a:gd name="connsiteY38" fmla="*/ 96610 h 553640"/>
              <a:gd name="connsiteX39" fmla="*/ 83046 w 442912"/>
              <a:gd name="connsiteY39" fmla="*/ 135088 h 553640"/>
              <a:gd name="connsiteX40" fmla="*/ 83046 w 442912"/>
              <a:gd name="connsiteY40" fmla="*/ 135088 h 5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912" h="553640">
                <a:moveTo>
                  <a:pt x="442912" y="394192"/>
                </a:moveTo>
                <a:cubicBezTo>
                  <a:pt x="442912" y="359866"/>
                  <a:pt x="414953" y="331907"/>
                  <a:pt x="380628" y="331907"/>
                </a:cubicBezTo>
                <a:lnTo>
                  <a:pt x="62285" y="331907"/>
                </a:lnTo>
                <a:cubicBezTo>
                  <a:pt x="27959" y="332184"/>
                  <a:pt x="0" y="359866"/>
                  <a:pt x="0" y="394192"/>
                </a:cubicBezTo>
                <a:cubicBezTo>
                  <a:pt x="0" y="394192"/>
                  <a:pt x="0" y="394192"/>
                  <a:pt x="0" y="394192"/>
                </a:cubicBezTo>
                <a:lnTo>
                  <a:pt x="0" y="419659"/>
                </a:lnTo>
                <a:cubicBezTo>
                  <a:pt x="0" y="435715"/>
                  <a:pt x="4983" y="450940"/>
                  <a:pt x="14118" y="463950"/>
                </a:cubicBezTo>
                <a:cubicBezTo>
                  <a:pt x="56748" y="523743"/>
                  <a:pt x="126784" y="553640"/>
                  <a:pt x="221456" y="553640"/>
                </a:cubicBezTo>
                <a:cubicBezTo>
                  <a:pt x="316128" y="553640"/>
                  <a:pt x="385887" y="524020"/>
                  <a:pt x="428794" y="463950"/>
                </a:cubicBezTo>
                <a:cubicBezTo>
                  <a:pt x="437929" y="450940"/>
                  <a:pt x="442912" y="435715"/>
                  <a:pt x="442912" y="419659"/>
                </a:cubicBezTo>
                <a:lnTo>
                  <a:pt x="442912" y="394192"/>
                </a:lnTo>
                <a:lnTo>
                  <a:pt x="442912" y="394192"/>
                </a:lnTo>
                <a:close/>
                <a:moveTo>
                  <a:pt x="359866" y="138410"/>
                </a:moveTo>
                <a:cubicBezTo>
                  <a:pt x="359866" y="62008"/>
                  <a:pt x="297858" y="0"/>
                  <a:pt x="221456" y="0"/>
                </a:cubicBezTo>
                <a:cubicBezTo>
                  <a:pt x="177442" y="0"/>
                  <a:pt x="136195" y="20762"/>
                  <a:pt x="109898" y="56194"/>
                </a:cubicBezTo>
                <a:cubicBezTo>
                  <a:pt x="107960" y="55641"/>
                  <a:pt x="105745" y="55364"/>
                  <a:pt x="103808" y="55364"/>
                </a:cubicBezTo>
                <a:lnTo>
                  <a:pt x="34603" y="55364"/>
                </a:lnTo>
                <a:cubicBezTo>
                  <a:pt x="23253" y="55364"/>
                  <a:pt x="13841" y="64776"/>
                  <a:pt x="13841" y="76126"/>
                </a:cubicBezTo>
                <a:lnTo>
                  <a:pt x="13841" y="228377"/>
                </a:lnTo>
                <a:cubicBezTo>
                  <a:pt x="13841" y="270453"/>
                  <a:pt x="47890" y="304502"/>
                  <a:pt x="89967" y="304502"/>
                </a:cubicBezTo>
                <a:cubicBezTo>
                  <a:pt x="89967" y="304502"/>
                  <a:pt x="89967" y="304502"/>
                  <a:pt x="89967" y="304502"/>
                </a:cubicBezTo>
                <a:lnTo>
                  <a:pt x="96887" y="304502"/>
                </a:lnTo>
                <a:cubicBezTo>
                  <a:pt x="96887" y="304502"/>
                  <a:pt x="97164" y="304502"/>
                  <a:pt x="97164" y="304502"/>
                </a:cubicBezTo>
                <a:cubicBezTo>
                  <a:pt x="112389" y="304502"/>
                  <a:pt x="124846" y="292045"/>
                  <a:pt x="124846" y="276820"/>
                </a:cubicBezTo>
                <a:cubicBezTo>
                  <a:pt x="124846" y="261595"/>
                  <a:pt x="112389" y="249138"/>
                  <a:pt x="97164" y="249138"/>
                </a:cubicBezTo>
                <a:cubicBezTo>
                  <a:pt x="88582" y="249138"/>
                  <a:pt x="80555" y="253013"/>
                  <a:pt x="75295" y="259657"/>
                </a:cubicBezTo>
                <a:cubicBezTo>
                  <a:pt x="63115" y="253844"/>
                  <a:pt x="55364" y="241664"/>
                  <a:pt x="55364" y="228100"/>
                </a:cubicBezTo>
                <a:lnTo>
                  <a:pt x="55364" y="221179"/>
                </a:lnTo>
                <a:lnTo>
                  <a:pt x="76126" y="221179"/>
                </a:lnTo>
                <a:cubicBezTo>
                  <a:pt x="86645" y="221179"/>
                  <a:pt x="96333" y="217857"/>
                  <a:pt x="104361" y="212044"/>
                </a:cubicBezTo>
                <a:cubicBezTo>
                  <a:pt x="145054" y="276820"/>
                  <a:pt x="230591" y="295921"/>
                  <a:pt x="295367" y="255228"/>
                </a:cubicBezTo>
                <a:cubicBezTo>
                  <a:pt x="335506" y="229761"/>
                  <a:pt x="359866" y="185746"/>
                  <a:pt x="359866" y="138133"/>
                </a:cubicBezTo>
                <a:close/>
                <a:moveTo>
                  <a:pt x="83046" y="135365"/>
                </a:moveTo>
                <a:cubicBezTo>
                  <a:pt x="83046" y="137303"/>
                  <a:pt x="83046" y="139240"/>
                  <a:pt x="83046" y="141178"/>
                </a:cubicBezTo>
                <a:lnTo>
                  <a:pt x="83046" y="172736"/>
                </a:lnTo>
                <a:cubicBezTo>
                  <a:pt x="83046" y="176611"/>
                  <a:pt x="80001" y="179656"/>
                  <a:pt x="76126" y="179656"/>
                </a:cubicBezTo>
                <a:lnTo>
                  <a:pt x="55364" y="179656"/>
                </a:lnTo>
                <a:lnTo>
                  <a:pt x="55364" y="96610"/>
                </a:lnTo>
                <a:lnTo>
                  <a:pt x="83046" y="96610"/>
                </a:lnTo>
                <a:lnTo>
                  <a:pt x="83046" y="135088"/>
                </a:lnTo>
                <a:lnTo>
                  <a:pt x="83046" y="135088"/>
                </a:lnTo>
                <a:close/>
              </a:path>
            </a:pathLst>
          </a:custGeom>
          <a:noFill/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7AAF8-535D-8360-90ED-B59FD033B920}"/>
              </a:ext>
            </a:extLst>
          </p:cNvPr>
          <p:cNvSpPr txBox="1"/>
          <p:nvPr/>
        </p:nvSpPr>
        <p:spPr>
          <a:xfrm>
            <a:off x="1808112" y="4017731"/>
            <a:ext cx="2791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1.b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FA1D26D-54CB-CAD8-89DF-DAE04A82E174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541713" y="3100272"/>
            <a:ext cx="1869251" cy="593878"/>
          </a:xfrm>
          <a:prstGeom prst="bentConnector3">
            <a:avLst>
              <a:gd name="adj1" fmla="val 9168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99EA84D-B4B1-0BA8-5180-67268DB9B623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541713" y="3694150"/>
            <a:ext cx="1869251" cy="509407"/>
          </a:xfrm>
          <a:prstGeom prst="bentConnector3">
            <a:avLst>
              <a:gd name="adj1" fmla="val 91687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7D3F154-6916-F7B6-6462-C88C312F0FFD}"/>
              </a:ext>
            </a:extLst>
          </p:cNvPr>
          <p:cNvCxnSpPr>
            <a:cxnSpLocks/>
            <a:stCxn id="18" idx="3"/>
            <a:endCxn id="73" idx="1"/>
          </p:cNvCxnSpPr>
          <p:nvPr/>
        </p:nvCxnSpPr>
        <p:spPr>
          <a:xfrm>
            <a:off x="5012826" y="3100272"/>
            <a:ext cx="698434" cy="612805"/>
          </a:xfrm>
          <a:prstGeom prst="bentConnector3">
            <a:avLst>
              <a:gd name="adj1" fmla="val 204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A4B427C-E9A0-B8D4-E93E-AF11AF7ACBCA}"/>
              </a:ext>
            </a:extLst>
          </p:cNvPr>
          <p:cNvCxnSpPr>
            <a:cxnSpLocks/>
            <a:stCxn id="17" idx="3"/>
            <a:endCxn id="73" idx="1"/>
          </p:cNvCxnSpPr>
          <p:nvPr/>
        </p:nvCxnSpPr>
        <p:spPr>
          <a:xfrm flipV="1">
            <a:off x="5012826" y="3713077"/>
            <a:ext cx="698434" cy="490480"/>
          </a:xfrm>
          <a:prstGeom prst="bentConnector3">
            <a:avLst>
              <a:gd name="adj1" fmla="val 204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AAA7183-77B3-67A3-9687-EC85BDD65869}"/>
              </a:ext>
            </a:extLst>
          </p:cNvPr>
          <p:cNvSpPr/>
          <p:nvPr/>
        </p:nvSpPr>
        <p:spPr>
          <a:xfrm>
            <a:off x="144846" y="5204707"/>
            <a:ext cx="1396867" cy="478002"/>
          </a:xfrm>
          <a:prstGeom prst="roundRect">
            <a:avLst>
              <a:gd name="adj" fmla="val 8615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Segoe UI Variable Display Semib" pitchFamily="2" charset="0"/>
              </a:rPr>
              <a:t>Target Language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73" name="Rectangle: Rounded Corners 11">
            <a:extLst>
              <a:ext uri="{FF2B5EF4-FFF2-40B4-BE49-F238E27FC236}">
                <a16:creationId xmlns:a16="http://schemas.microsoft.com/office/drawing/2014/main" id="{E3CE4373-8901-0D53-3C8E-EA09F1058EB0}"/>
              </a:ext>
            </a:extLst>
          </p:cNvPr>
          <p:cNvSpPr/>
          <p:nvPr/>
        </p:nvSpPr>
        <p:spPr bwMode="auto">
          <a:xfrm>
            <a:off x="5711260" y="3442257"/>
            <a:ext cx="1693297" cy="541640"/>
          </a:xfrm>
          <a:prstGeom prst="round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Text to Speech</a:t>
            </a:r>
          </a:p>
        </p:txBody>
      </p:sp>
      <p:sp>
        <p:nvSpPr>
          <p:cNvPr id="78" name="Rectangle: Rounded Corners 11">
            <a:extLst>
              <a:ext uri="{FF2B5EF4-FFF2-40B4-BE49-F238E27FC236}">
                <a16:creationId xmlns:a16="http://schemas.microsoft.com/office/drawing/2014/main" id="{67935C7F-67E1-3E78-59B1-624D6D02898D}"/>
              </a:ext>
            </a:extLst>
          </p:cNvPr>
          <p:cNvSpPr/>
          <p:nvPr/>
        </p:nvSpPr>
        <p:spPr bwMode="auto">
          <a:xfrm>
            <a:off x="8087252" y="3442257"/>
            <a:ext cx="1824499" cy="541640"/>
          </a:xfrm>
          <a:prstGeom prst="round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>
                <a:solidFill>
                  <a:srgbClr val="000000"/>
                </a:solidFill>
                <a:latin typeface="Segoe UI Variable Display Semib" pitchFamily="2" charset="0"/>
              </a:rPr>
              <a:t>Speech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 to Speech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3B16D44-17F3-34DC-E859-EFF977E5E910}"/>
              </a:ext>
            </a:extLst>
          </p:cNvPr>
          <p:cNvCxnSpPr>
            <a:cxnSpLocks/>
            <a:stCxn id="73" idx="3"/>
            <a:endCxn id="78" idx="1"/>
          </p:cNvCxnSpPr>
          <p:nvPr/>
        </p:nvCxnSpPr>
        <p:spPr>
          <a:xfrm>
            <a:off x="7404557" y="3713077"/>
            <a:ext cx="68269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B8910D5B-0917-18A6-51CA-9014C17D2223}"/>
              </a:ext>
            </a:extLst>
          </p:cNvPr>
          <p:cNvCxnSpPr>
            <a:cxnSpLocks/>
            <a:stCxn id="66" idx="3"/>
            <a:endCxn id="78" idx="1"/>
          </p:cNvCxnSpPr>
          <p:nvPr/>
        </p:nvCxnSpPr>
        <p:spPr>
          <a:xfrm flipV="1">
            <a:off x="1541713" y="3713077"/>
            <a:ext cx="6545539" cy="1730631"/>
          </a:xfrm>
          <a:prstGeom prst="bentConnector3">
            <a:avLst>
              <a:gd name="adj1" fmla="val 9507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CCFB1CB-F2D9-A6DF-A98B-EB23BEB2A62B}"/>
              </a:ext>
            </a:extLst>
          </p:cNvPr>
          <p:cNvSpPr txBox="1"/>
          <p:nvPr/>
        </p:nvSpPr>
        <p:spPr>
          <a:xfrm>
            <a:off x="1840235" y="2941493"/>
            <a:ext cx="1892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Content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Recognizing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Calibri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B8F0764-F7C5-E095-F397-7DD4899BA29E}"/>
              </a:ext>
            </a:extLst>
          </p:cNvPr>
          <p:cNvSpPr txBox="1"/>
          <p:nvPr/>
        </p:nvSpPr>
        <p:spPr>
          <a:xfrm>
            <a:off x="7286942" y="2965776"/>
            <a:ext cx="18922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Audio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  <a:cs typeface="Calibri"/>
              </a:rPr>
              <a:t>Translating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97C6B7B0-5C70-362B-ECBA-0E527F7DB939}"/>
              </a:ext>
            </a:extLst>
          </p:cNvPr>
          <p:cNvSpPr/>
          <p:nvPr/>
        </p:nvSpPr>
        <p:spPr>
          <a:xfrm>
            <a:off x="10687309" y="3497297"/>
            <a:ext cx="1396867" cy="440668"/>
          </a:xfrm>
          <a:prstGeom prst="roundRect">
            <a:avLst>
              <a:gd name="adj" fmla="val 8615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Segoe UI Variable Display Semib" pitchFamily="2" charset="0"/>
              </a:rPr>
              <a:t>Audio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D415497-A4A0-FDF6-8911-96CD4AA9E293}"/>
              </a:ext>
            </a:extLst>
          </p:cNvPr>
          <p:cNvCxnSpPr>
            <a:cxnSpLocks/>
            <a:stCxn id="78" idx="3"/>
            <a:endCxn id="100" idx="1"/>
          </p:cNvCxnSpPr>
          <p:nvPr/>
        </p:nvCxnSpPr>
        <p:spPr>
          <a:xfrm>
            <a:off x="9911751" y="3713077"/>
            <a:ext cx="775558" cy="455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90F3059-D0A9-52E3-2B66-B8566AAB9301}"/>
              </a:ext>
            </a:extLst>
          </p:cNvPr>
          <p:cNvSpPr txBox="1"/>
          <p:nvPr/>
        </p:nvSpPr>
        <p:spPr>
          <a:xfrm>
            <a:off x="10315316" y="3492743"/>
            <a:ext cx="2791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Variable Display Semib" pitchFamily="2" charset="0"/>
              </a:rPr>
              <a:t>4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13" name="Rectangle: Rounded Corners 11">
            <a:extLst>
              <a:ext uri="{FF2B5EF4-FFF2-40B4-BE49-F238E27FC236}">
                <a16:creationId xmlns:a16="http://schemas.microsoft.com/office/drawing/2014/main" id="{CC86624C-47AE-C09C-EE19-703398D0B63E}"/>
              </a:ext>
            </a:extLst>
          </p:cNvPr>
          <p:cNvSpPr/>
          <p:nvPr/>
        </p:nvSpPr>
        <p:spPr bwMode="auto">
          <a:xfrm>
            <a:off x="9179241" y="3897492"/>
            <a:ext cx="732509" cy="1189639"/>
          </a:xfrm>
          <a:prstGeom prst="roundRect">
            <a:avLst>
              <a:gd name="adj" fmla="val 3393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91440" bIns="91440" rtlCol="0" anchor="ctr">
            <a:noAutofit/>
          </a:bodyPr>
          <a:lstStyle/>
          <a:p>
            <a:pPr>
              <a:lnSpc>
                <a:spcPts val="1000"/>
              </a:lnSpc>
              <a:spcAft>
                <a:spcPts val="600"/>
              </a:spcAft>
              <a:defRPr/>
            </a:pPr>
            <a:r>
              <a:rPr lang="en-US" altLang="zh-CN" sz="1200" kern="800" spc="-70">
                <a:solidFill>
                  <a:srgbClr val="000000"/>
                </a:solidFill>
                <a:latin typeface="Segoe UI Variable Small" pitchFamily="2" charset="0"/>
              </a:rPr>
              <a:t>Chinese</a:t>
            </a:r>
          </a:p>
          <a:p>
            <a:pPr>
              <a:lnSpc>
                <a:spcPts val="1000"/>
              </a:lnSpc>
              <a:spcAft>
                <a:spcPts val="600"/>
              </a:spcAft>
              <a:defRPr/>
            </a:pPr>
            <a:r>
              <a:rPr lang="en-US" altLang="zh-CN" sz="1200" kern="800" spc="-70">
                <a:solidFill>
                  <a:srgbClr val="000000"/>
                </a:solidFill>
                <a:latin typeface="Segoe UI Variable Small" pitchFamily="2" charset="0"/>
              </a:rPr>
              <a:t>Dutch</a:t>
            </a:r>
            <a:endParaRPr lang="en-US" sz="1200" kern="800" spc="-70">
              <a:solidFill>
                <a:srgbClr val="000000"/>
              </a:solidFill>
              <a:latin typeface="Segoe UI Variable Small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800" spc="-70">
                <a:solidFill>
                  <a:srgbClr val="000000"/>
                </a:solidFill>
                <a:latin typeface="Segoe UI Variable Small" pitchFamily="2" charset="0"/>
              </a:rPr>
              <a:t>German</a:t>
            </a:r>
          </a:p>
          <a:p>
            <a:pPr marL="0" marR="0" lvl="0" indent="0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800" spc="-70">
                <a:solidFill>
                  <a:srgbClr val="000000"/>
                </a:solidFill>
                <a:latin typeface="Segoe UI Variable Small" pitchFamily="2" charset="0"/>
              </a:rPr>
              <a:t>Hindi</a:t>
            </a:r>
          </a:p>
          <a:p>
            <a:pPr marL="0" marR="0" lvl="0" indent="0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800" spc="-70">
                <a:solidFill>
                  <a:srgbClr val="000000"/>
                </a:solidFill>
                <a:latin typeface="Segoe UI Variable Small" pitchFamily="2" charset="0"/>
              </a:rPr>
              <a:t>…</a:t>
            </a:r>
          </a:p>
        </p:txBody>
      </p:sp>
      <p:pic>
        <p:nvPicPr>
          <p:cNvPr id="5" name="Picture 4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3D22E9E5-CFD4-0FC3-B102-7EEA9272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887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7DF3-0163-F8FE-0028-F1F2430C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08A0531D-00C2-33E4-135A-89306742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56840" y="2719341"/>
            <a:ext cx="2067885" cy="2067885"/>
          </a:xfrm>
          <a:prstGeom prst="ellipse">
            <a:avLst/>
          </a:prstGeom>
          <a:gradFill>
            <a:gsLst>
              <a:gs pos="99000">
                <a:srgbClr val="2A446F">
                  <a:alpha val="25000"/>
                </a:srgbClr>
              </a:gs>
              <a:gs pos="0">
                <a:srgbClr val="73262F">
                  <a:alpha val="25000"/>
                </a:srgbClr>
              </a:gs>
            </a:gsLst>
            <a:lin ang="16200000" scaled="1"/>
          </a:gradFill>
          <a:ln w="12700" cap="rnd">
            <a:noFill/>
          </a:ln>
        </p:spPr>
        <p:txBody>
          <a:bodyPr wrap="none" lIns="0" tIns="0" rIns="0" bIns="45720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5EAA31B-2042-4070-DE60-8E09E91A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57200"/>
            <a:ext cx="11018520" cy="461665"/>
          </a:xfrm>
        </p:spPr>
        <p:txBody>
          <a:bodyPr/>
          <a:lstStyle/>
          <a:p>
            <a:pPr lvl="0" algn="ctr"/>
            <a:r>
              <a:rPr lang="en-US" altLang="zh-CN" sz="3000">
                <a:solidFill>
                  <a:srgbClr val="000000"/>
                </a:solidFill>
                <a:latin typeface="Segoe Sans Text Semibold"/>
                <a:cs typeface="Segoe UI Semibold"/>
              </a:rPr>
              <a:t>About Feasibility: Tech Stack</a:t>
            </a:r>
            <a:endParaRPr lang="en-US" sz="3000">
              <a:solidFill>
                <a:srgbClr val="000000"/>
              </a:solidFill>
              <a:latin typeface="Segoe Sans Text Semibold"/>
              <a:cs typeface="Segoe UI Semibold"/>
            </a:endParaRPr>
          </a:p>
        </p:txBody>
      </p:sp>
      <p:sp>
        <p:nvSpPr>
          <p:cNvPr id="11" name="Graphic 7">
            <a:extLst>
              <a:ext uri="{FF2B5EF4-FFF2-40B4-BE49-F238E27FC236}">
                <a16:creationId xmlns:a16="http://schemas.microsoft.com/office/drawing/2014/main" id="{8B6CDD14-FCF4-1502-AF0B-260CD9C4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25385" y="3956473"/>
            <a:ext cx="369209" cy="461511"/>
          </a:xfrm>
          <a:custGeom>
            <a:avLst/>
            <a:gdLst>
              <a:gd name="connsiteX0" fmla="*/ 442912 w 442912"/>
              <a:gd name="connsiteY0" fmla="*/ 394192 h 553640"/>
              <a:gd name="connsiteX1" fmla="*/ 380628 w 442912"/>
              <a:gd name="connsiteY1" fmla="*/ 331907 h 553640"/>
              <a:gd name="connsiteX2" fmla="*/ 62285 w 442912"/>
              <a:gd name="connsiteY2" fmla="*/ 331907 h 553640"/>
              <a:gd name="connsiteX3" fmla="*/ 0 w 442912"/>
              <a:gd name="connsiteY3" fmla="*/ 394192 h 553640"/>
              <a:gd name="connsiteX4" fmla="*/ 0 w 442912"/>
              <a:gd name="connsiteY4" fmla="*/ 394192 h 553640"/>
              <a:gd name="connsiteX5" fmla="*/ 0 w 442912"/>
              <a:gd name="connsiteY5" fmla="*/ 419659 h 553640"/>
              <a:gd name="connsiteX6" fmla="*/ 14118 w 442912"/>
              <a:gd name="connsiteY6" fmla="*/ 463950 h 553640"/>
              <a:gd name="connsiteX7" fmla="*/ 221456 w 442912"/>
              <a:gd name="connsiteY7" fmla="*/ 553640 h 553640"/>
              <a:gd name="connsiteX8" fmla="*/ 428794 w 442912"/>
              <a:gd name="connsiteY8" fmla="*/ 463950 h 553640"/>
              <a:gd name="connsiteX9" fmla="*/ 442912 w 442912"/>
              <a:gd name="connsiteY9" fmla="*/ 419659 h 553640"/>
              <a:gd name="connsiteX10" fmla="*/ 442912 w 442912"/>
              <a:gd name="connsiteY10" fmla="*/ 394192 h 553640"/>
              <a:gd name="connsiteX11" fmla="*/ 442912 w 442912"/>
              <a:gd name="connsiteY11" fmla="*/ 394192 h 553640"/>
              <a:gd name="connsiteX12" fmla="*/ 359866 w 442912"/>
              <a:gd name="connsiteY12" fmla="*/ 138410 h 553640"/>
              <a:gd name="connsiteX13" fmla="*/ 221456 w 442912"/>
              <a:gd name="connsiteY13" fmla="*/ 0 h 553640"/>
              <a:gd name="connsiteX14" fmla="*/ 109898 w 442912"/>
              <a:gd name="connsiteY14" fmla="*/ 56194 h 553640"/>
              <a:gd name="connsiteX15" fmla="*/ 103808 w 442912"/>
              <a:gd name="connsiteY15" fmla="*/ 55364 h 553640"/>
              <a:gd name="connsiteX16" fmla="*/ 34603 w 442912"/>
              <a:gd name="connsiteY16" fmla="*/ 55364 h 553640"/>
              <a:gd name="connsiteX17" fmla="*/ 13841 w 442912"/>
              <a:gd name="connsiteY17" fmla="*/ 76126 h 553640"/>
              <a:gd name="connsiteX18" fmla="*/ 13841 w 442912"/>
              <a:gd name="connsiteY18" fmla="*/ 228377 h 553640"/>
              <a:gd name="connsiteX19" fmla="*/ 89967 w 442912"/>
              <a:gd name="connsiteY19" fmla="*/ 304502 h 553640"/>
              <a:gd name="connsiteX20" fmla="*/ 89967 w 442912"/>
              <a:gd name="connsiteY20" fmla="*/ 304502 h 553640"/>
              <a:gd name="connsiteX21" fmla="*/ 96887 w 442912"/>
              <a:gd name="connsiteY21" fmla="*/ 304502 h 553640"/>
              <a:gd name="connsiteX22" fmla="*/ 97164 w 442912"/>
              <a:gd name="connsiteY22" fmla="*/ 304502 h 553640"/>
              <a:gd name="connsiteX23" fmla="*/ 124846 w 442912"/>
              <a:gd name="connsiteY23" fmla="*/ 276820 h 553640"/>
              <a:gd name="connsiteX24" fmla="*/ 97164 w 442912"/>
              <a:gd name="connsiteY24" fmla="*/ 249138 h 553640"/>
              <a:gd name="connsiteX25" fmla="*/ 75295 w 442912"/>
              <a:gd name="connsiteY25" fmla="*/ 259657 h 553640"/>
              <a:gd name="connsiteX26" fmla="*/ 55364 w 442912"/>
              <a:gd name="connsiteY26" fmla="*/ 228100 h 553640"/>
              <a:gd name="connsiteX27" fmla="*/ 55364 w 442912"/>
              <a:gd name="connsiteY27" fmla="*/ 221179 h 553640"/>
              <a:gd name="connsiteX28" fmla="*/ 76126 w 442912"/>
              <a:gd name="connsiteY28" fmla="*/ 221179 h 553640"/>
              <a:gd name="connsiteX29" fmla="*/ 104361 w 442912"/>
              <a:gd name="connsiteY29" fmla="*/ 212044 h 553640"/>
              <a:gd name="connsiteX30" fmla="*/ 295367 w 442912"/>
              <a:gd name="connsiteY30" fmla="*/ 255228 h 553640"/>
              <a:gd name="connsiteX31" fmla="*/ 359866 w 442912"/>
              <a:gd name="connsiteY31" fmla="*/ 138133 h 553640"/>
              <a:gd name="connsiteX32" fmla="*/ 83046 w 442912"/>
              <a:gd name="connsiteY32" fmla="*/ 135365 h 553640"/>
              <a:gd name="connsiteX33" fmla="*/ 83046 w 442912"/>
              <a:gd name="connsiteY33" fmla="*/ 141178 h 553640"/>
              <a:gd name="connsiteX34" fmla="*/ 83046 w 442912"/>
              <a:gd name="connsiteY34" fmla="*/ 172736 h 553640"/>
              <a:gd name="connsiteX35" fmla="*/ 76126 w 442912"/>
              <a:gd name="connsiteY35" fmla="*/ 179656 h 553640"/>
              <a:gd name="connsiteX36" fmla="*/ 55364 w 442912"/>
              <a:gd name="connsiteY36" fmla="*/ 179656 h 553640"/>
              <a:gd name="connsiteX37" fmla="*/ 55364 w 442912"/>
              <a:gd name="connsiteY37" fmla="*/ 96610 h 553640"/>
              <a:gd name="connsiteX38" fmla="*/ 83046 w 442912"/>
              <a:gd name="connsiteY38" fmla="*/ 96610 h 553640"/>
              <a:gd name="connsiteX39" fmla="*/ 83046 w 442912"/>
              <a:gd name="connsiteY39" fmla="*/ 135088 h 553640"/>
              <a:gd name="connsiteX40" fmla="*/ 83046 w 442912"/>
              <a:gd name="connsiteY40" fmla="*/ 135088 h 5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912" h="553640">
                <a:moveTo>
                  <a:pt x="442912" y="394192"/>
                </a:moveTo>
                <a:cubicBezTo>
                  <a:pt x="442912" y="359866"/>
                  <a:pt x="414953" y="331907"/>
                  <a:pt x="380628" y="331907"/>
                </a:cubicBezTo>
                <a:lnTo>
                  <a:pt x="62285" y="331907"/>
                </a:lnTo>
                <a:cubicBezTo>
                  <a:pt x="27959" y="332184"/>
                  <a:pt x="0" y="359866"/>
                  <a:pt x="0" y="394192"/>
                </a:cubicBezTo>
                <a:cubicBezTo>
                  <a:pt x="0" y="394192"/>
                  <a:pt x="0" y="394192"/>
                  <a:pt x="0" y="394192"/>
                </a:cubicBezTo>
                <a:lnTo>
                  <a:pt x="0" y="419659"/>
                </a:lnTo>
                <a:cubicBezTo>
                  <a:pt x="0" y="435715"/>
                  <a:pt x="4983" y="450940"/>
                  <a:pt x="14118" y="463950"/>
                </a:cubicBezTo>
                <a:cubicBezTo>
                  <a:pt x="56748" y="523743"/>
                  <a:pt x="126784" y="553640"/>
                  <a:pt x="221456" y="553640"/>
                </a:cubicBezTo>
                <a:cubicBezTo>
                  <a:pt x="316128" y="553640"/>
                  <a:pt x="385887" y="524020"/>
                  <a:pt x="428794" y="463950"/>
                </a:cubicBezTo>
                <a:cubicBezTo>
                  <a:pt x="437929" y="450940"/>
                  <a:pt x="442912" y="435715"/>
                  <a:pt x="442912" y="419659"/>
                </a:cubicBezTo>
                <a:lnTo>
                  <a:pt x="442912" y="394192"/>
                </a:lnTo>
                <a:lnTo>
                  <a:pt x="442912" y="394192"/>
                </a:lnTo>
                <a:close/>
                <a:moveTo>
                  <a:pt x="359866" y="138410"/>
                </a:moveTo>
                <a:cubicBezTo>
                  <a:pt x="359866" y="62008"/>
                  <a:pt x="297858" y="0"/>
                  <a:pt x="221456" y="0"/>
                </a:cubicBezTo>
                <a:cubicBezTo>
                  <a:pt x="177442" y="0"/>
                  <a:pt x="136195" y="20762"/>
                  <a:pt x="109898" y="56194"/>
                </a:cubicBezTo>
                <a:cubicBezTo>
                  <a:pt x="107960" y="55641"/>
                  <a:pt x="105745" y="55364"/>
                  <a:pt x="103808" y="55364"/>
                </a:cubicBezTo>
                <a:lnTo>
                  <a:pt x="34603" y="55364"/>
                </a:lnTo>
                <a:cubicBezTo>
                  <a:pt x="23253" y="55364"/>
                  <a:pt x="13841" y="64776"/>
                  <a:pt x="13841" y="76126"/>
                </a:cubicBezTo>
                <a:lnTo>
                  <a:pt x="13841" y="228377"/>
                </a:lnTo>
                <a:cubicBezTo>
                  <a:pt x="13841" y="270453"/>
                  <a:pt x="47890" y="304502"/>
                  <a:pt x="89967" y="304502"/>
                </a:cubicBezTo>
                <a:cubicBezTo>
                  <a:pt x="89967" y="304502"/>
                  <a:pt x="89967" y="304502"/>
                  <a:pt x="89967" y="304502"/>
                </a:cubicBezTo>
                <a:lnTo>
                  <a:pt x="96887" y="304502"/>
                </a:lnTo>
                <a:cubicBezTo>
                  <a:pt x="96887" y="304502"/>
                  <a:pt x="97164" y="304502"/>
                  <a:pt x="97164" y="304502"/>
                </a:cubicBezTo>
                <a:cubicBezTo>
                  <a:pt x="112389" y="304502"/>
                  <a:pt x="124846" y="292045"/>
                  <a:pt x="124846" y="276820"/>
                </a:cubicBezTo>
                <a:cubicBezTo>
                  <a:pt x="124846" y="261595"/>
                  <a:pt x="112389" y="249138"/>
                  <a:pt x="97164" y="249138"/>
                </a:cubicBezTo>
                <a:cubicBezTo>
                  <a:pt x="88582" y="249138"/>
                  <a:pt x="80555" y="253013"/>
                  <a:pt x="75295" y="259657"/>
                </a:cubicBezTo>
                <a:cubicBezTo>
                  <a:pt x="63115" y="253844"/>
                  <a:pt x="55364" y="241664"/>
                  <a:pt x="55364" y="228100"/>
                </a:cubicBezTo>
                <a:lnTo>
                  <a:pt x="55364" y="221179"/>
                </a:lnTo>
                <a:lnTo>
                  <a:pt x="76126" y="221179"/>
                </a:lnTo>
                <a:cubicBezTo>
                  <a:pt x="86645" y="221179"/>
                  <a:pt x="96333" y="217857"/>
                  <a:pt x="104361" y="212044"/>
                </a:cubicBezTo>
                <a:cubicBezTo>
                  <a:pt x="145054" y="276820"/>
                  <a:pt x="230591" y="295921"/>
                  <a:pt x="295367" y="255228"/>
                </a:cubicBezTo>
                <a:cubicBezTo>
                  <a:pt x="335506" y="229761"/>
                  <a:pt x="359866" y="185746"/>
                  <a:pt x="359866" y="138133"/>
                </a:cubicBezTo>
                <a:close/>
                <a:moveTo>
                  <a:pt x="83046" y="135365"/>
                </a:moveTo>
                <a:cubicBezTo>
                  <a:pt x="83046" y="137303"/>
                  <a:pt x="83046" y="139240"/>
                  <a:pt x="83046" y="141178"/>
                </a:cubicBezTo>
                <a:lnTo>
                  <a:pt x="83046" y="172736"/>
                </a:lnTo>
                <a:cubicBezTo>
                  <a:pt x="83046" y="176611"/>
                  <a:pt x="80001" y="179656"/>
                  <a:pt x="76126" y="179656"/>
                </a:cubicBezTo>
                <a:lnTo>
                  <a:pt x="55364" y="179656"/>
                </a:lnTo>
                <a:lnTo>
                  <a:pt x="55364" y="96610"/>
                </a:lnTo>
                <a:lnTo>
                  <a:pt x="83046" y="96610"/>
                </a:lnTo>
                <a:lnTo>
                  <a:pt x="83046" y="135088"/>
                </a:lnTo>
                <a:lnTo>
                  <a:pt x="83046" y="135088"/>
                </a:lnTo>
                <a:close/>
              </a:path>
            </a:pathLst>
          </a:custGeom>
          <a:noFill/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5" name="Graphic 196">
            <a:extLst>
              <a:ext uri="{FF2B5EF4-FFF2-40B4-BE49-F238E27FC236}">
                <a16:creationId xmlns:a16="http://schemas.microsoft.com/office/drawing/2014/main" id="{AE1550CF-9216-11BA-E4A3-5B1CF78EA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9" y="1519081"/>
            <a:ext cx="464033" cy="431704"/>
          </a:xfrm>
          <a:custGeom>
            <a:avLst/>
            <a:gdLst>
              <a:gd name="connsiteX0" fmla="*/ 194310 w 365760"/>
              <a:gd name="connsiteY0" fmla="*/ 114300 h 365760"/>
              <a:gd name="connsiteX1" fmla="*/ 250948 w 365760"/>
              <a:gd name="connsiteY1" fmla="*/ 114300 h 365760"/>
              <a:gd name="connsiteX2" fmla="*/ 125730 w 365760"/>
              <a:gd name="connsiteY2" fmla="*/ 0 h 365760"/>
              <a:gd name="connsiteX3" fmla="*/ 0 w 365760"/>
              <a:gd name="connsiteY3" fmla="*/ 125730 h 365760"/>
              <a:gd name="connsiteX4" fmla="*/ 114300 w 365760"/>
              <a:gd name="connsiteY4" fmla="*/ 250948 h 365760"/>
              <a:gd name="connsiteX5" fmla="*/ 114300 w 365760"/>
              <a:gd name="connsiteY5" fmla="*/ 194310 h 365760"/>
              <a:gd name="connsiteX6" fmla="*/ 194310 w 365760"/>
              <a:gd name="connsiteY6" fmla="*/ 114300 h 365760"/>
              <a:gd name="connsiteX7" fmla="*/ 194310 w 365760"/>
              <a:gd name="connsiteY7" fmla="*/ 137160 h 365760"/>
              <a:gd name="connsiteX8" fmla="*/ 137160 w 365760"/>
              <a:gd name="connsiteY8" fmla="*/ 194310 h 365760"/>
              <a:gd name="connsiteX9" fmla="*/ 137160 w 365760"/>
              <a:gd name="connsiteY9" fmla="*/ 308610 h 365760"/>
              <a:gd name="connsiteX10" fmla="*/ 146629 w 365760"/>
              <a:gd name="connsiteY10" fmla="*/ 340127 h 365760"/>
              <a:gd name="connsiteX11" fmla="*/ 219131 w 365760"/>
              <a:gd name="connsiteY11" fmla="*/ 267624 h 365760"/>
              <a:gd name="connsiteX12" fmla="*/ 283789 w 365760"/>
              <a:gd name="connsiteY12" fmla="*/ 267624 h 365760"/>
              <a:gd name="connsiteX13" fmla="*/ 356291 w 365760"/>
              <a:gd name="connsiteY13" fmla="*/ 340127 h 365760"/>
              <a:gd name="connsiteX14" fmla="*/ 365760 w 365760"/>
              <a:gd name="connsiteY14" fmla="*/ 308610 h 365760"/>
              <a:gd name="connsiteX15" fmla="*/ 365760 w 365760"/>
              <a:gd name="connsiteY15" fmla="*/ 194310 h 365760"/>
              <a:gd name="connsiteX16" fmla="*/ 308610 w 365760"/>
              <a:gd name="connsiteY16" fmla="*/ 137160 h 365760"/>
              <a:gd name="connsiteX17" fmla="*/ 194310 w 365760"/>
              <a:gd name="connsiteY17" fmla="*/ 137160 h 365760"/>
              <a:gd name="connsiteX18" fmla="*/ 320040 w 365760"/>
              <a:gd name="connsiteY18" fmla="*/ 205740 h 365760"/>
              <a:gd name="connsiteX19" fmla="*/ 297180 w 365760"/>
              <a:gd name="connsiteY19" fmla="*/ 228600 h 365760"/>
              <a:gd name="connsiteX20" fmla="*/ 274320 w 365760"/>
              <a:gd name="connsiteY20" fmla="*/ 205740 h 365760"/>
              <a:gd name="connsiteX21" fmla="*/ 297180 w 365760"/>
              <a:gd name="connsiteY21" fmla="*/ 182880 h 365760"/>
              <a:gd name="connsiteX22" fmla="*/ 320040 w 365760"/>
              <a:gd name="connsiteY22" fmla="*/ 205740 h 365760"/>
              <a:gd name="connsiteX23" fmla="*/ 340127 w 365760"/>
              <a:gd name="connsiteY23" fmla="*/ 356291 h 365760"/>
              <a:gd name="connsiteX24" fmla="*/ 267624 w 365760"/>
              <a:gd name="connsiteY24" fmla="*/ 283789 h 365760"/>
              <a:gd name="connsiteX25" fmla="*/ 235296 w 365760"/>
              <a:gd name="connsiteY25" fmla="*/ 283789 h 365760"/>
              <a:gd name="connsiteX26" fmla="*/ 162793 w 365760"/>
              <a:gd name="connsiteY26" fmla="*/ 356291 h 365760"/>
              <a:gd name="connsiteX27" fmla="*/ 194310 w 365760"/>
              <a:gd name="connsiteY27" fmla="*/ 365760 h 365760"/>
              <a:gd name="connsiteX28" fmla="*/ 308610 w 365760"/>
              <a:gd name="connsiteY28" fmla="*/ 365760 h 365760"/>
              <a:gd name="connsiteX29" fmla="*/ 340127 w 365760"/>
              <a:gd name="connsiteY29" fmla="*/ 356291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5760" h="365760">
                <a:moveTo>
                  <a:pt x="194310" y="114300"/>
                </a:moveTo>
                <a:lnTo>
                  <a:pt x="250948" y="114300"/>
                </a:lnTo>
                <a:cubicBezTo>
                  <a:pt x="245174" y="50218"/>
                  <a:pt x="191315" y="0"/>
                  <a:pt x="125730" y="0"/>
                </a:cubicBezTo>
                <a:cubicBezTo>
                  <a:pt x="56291" y="0"/>
                  <a:pt x="0" y="56291"/>
                  <a:pt x="0" y="125730"/>
                </a:cubicBezTo>
                <a:cubicBezTo>
                  <a:pt x="0" y="191315"/>
                  <a:pt x="50218" y="245174"/>
                  <a:pt x="114300" y="250948"/>
                </a:cubicBezTo>
                <a:lnTo>
                  <a:pt x="114300" y="194310"/>
                </a:lnTo>
                <a:cubicBezTo>
                  <a:pt x="114300" y="150122"/>
                  <a:pt x="150122" y="114300"/>
                  <a:pt x="194310" y="114300"/>
                </a:cubicBezTo>
                <a:close/>
                <a:moveTo>
                  <a:pt x="194310" y="137160"/>
                </a:moveTo>
                <a:cubicBezTo>
                  <a:pt x="162747" y="137160"/>
                  <a:pt x="137160" y="162747"/>
                  <a:pt x="137160" y="194310"/>
                </a:cubicBezTo>
                <a:lnTo>
                  <a:pt x="137160" y="308610"/>
                </a:lnTo>
                <a:cubicBezTo>
                  <a:pt x="137160" y="320257"/>
                  <a:pt x="140645" y="331093"/>
                  <a:pt x="146629" y="340127"/>
                </a:cubicBezTo>
                <a:lnTo>
                  <a:pt x="219131" y="267624"/>
                </a:lnTo>
                <a:cubicBezTo>
                  <a:pt x="236985" y="249771"/>
                  <a:pt x="265935" y="249771"/>
                  <a:pt x="283789" y="267624"/>
                </a:cubicBezTo>
                <a:lnTo>
                  <a:pt x="356291" y="340127"/>
                </a:lnTo>
                <a:cubicBezTo>
                  <a:pt x="362276" y="331093"/>
                  <a:pt x="365760" y="320257"/>
                  <a:pt x="365760" y="308610"/>
                </a:cubicBezTo>
                <a:lnTo>
                  <a:pt x="365760" y="194310"/>
                </a:lnTo>
                <a:cubicBezTo>
                  <a:pt x="365760" y="162747"/>
                  <a:pt x="340173" y="137160"/>
                  <a:pt x="308610" y="137160"/>
                </a:cubicBezTo>
                <a:lnTo>
                  <a:pt x="194310" y="137160"/>
                </a:lnTo>
                <a:close/>
                <a:moveTo>
                  <a:pt x="320040" y="205740"/>
                </a:moveTo>
                <a:cubicBezTo>
                  <a:pt x="320040" y="218366"/>
                  <a:pt x="309806" y="228600"/>
                  <a:pt x="297180" y="228600"/>
                </a:cubicBezTo>
                <a:cubicBezTo>
                  <a:pt x="284554" y="228600"/>
                  <a:pt x="274320" y="218366"/>
                  <a:pt x="274320" y="205740"/>
                </a:cubicBezTo>
                <a:cubicBezTo>
                  <a:pt x="274320" y="193114"/>
                  <a:pt x="284554" y="182880"/>
                  <a:pt x="297180" y="182880"/>
                </a:cubicBezTo>
                <a:cubicBezTo>
                  <a:pt x="309806" y="182880"/>
                  <a:pt x="320040" y="193114"/>
                  <a:pt x="320040" y="205740"/>
                </a:cubicBezTo>
                <a:close/>
                <a:moveTo>
                  <a:pt x="340127" y="356291"/>
                </a:moveTo>
                <a:lnTo>
                  <a:pt x="267624" y="283789"/>
                </a:lnTo>
                <a:cubicBezTo>
                  <a:pt x="258697" y="274862"/>
                  <a:pt x="244223" y="274862"/>
                  <a:pt x="235296" y="283789"/>
                </a:cubicBezTo>
                <a:lnTo>
                  <a:pt x="162793" y="356291"/>
                </a:lnTo>
                <a:cubicBezTo>
                  <a:pt x="171828" y="362276"/>
                  <a:pt x="182662" y="365760"/>
                  <a:pt x="194310" y="365760"/>
                </a:cubicBezTo>
                <a:lnTo>
                  <a:pt x="308610" y="365760"/>
                </a:lnTo>
                <a:cubicBezTo>
                  <a:pt x="320257" y="365760"/>
                  <a:pt x="331093" y="362276"/>
                  <a:pt x="340127" y="356291"/>
                </a:cubicBezTo>
                <a:close/>
              </a:path>
            </a:pathLst>
          </a:custGeom>
          <a:noFill/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1629">
                    <a:srgbClr val="2F2F2F"/>
                  </a:gs>
                  <a:gs pos="39000">
                    <a:srgbClr val="2F2F2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35" name="Graphic 7">
            <a:extLst>
              <a:ext uri="{FF2B5EF4-FFF2-40B4-BE49-F238E27FC236}">
                <a16:creationId xmlns:a16="http://schemas.microsoft.com/office/drawing/2014/main" id="{6955752D-79B2-5737-6259-5B9BB3F5B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94867" y="1677341"/>
            <a:ext cx="369209" cy="461511"/>
          </a:xfrm>
          <a:custGeom>
            <a:avLst/>
            <a:gdLst>
              <a:gd name="connsiteX0" fmla="*/ 442912 w 442912"/>
              <a:gd name="connsiteY0" fmla="*/ 394192 h 553640"/>
              <a:gd name="connsiteX1" fmla="*/ 380628 w 442912"/>
              <a:gd name="connsiteY1" fmla="*/ 331907 h 553640"/>
              <a:gd name="connsiteX2" fmla="*/ 62285 w 442912"/>
              <a:gd name="connsiteY2" fmla="*/ 331907 h 553640"/>
              <a:gd name="connsiteX3" fmla="*/ 0 w 442912"/>
              <a:gd name="connsiteY3" fmla="*/ 394192 h 553640"/>
              <a:gd name="connsiteX4" fmla="*/ 0 w 442912"/>
              <a:gd name="connsiteY4" fmla="*/ 394192 h 553640"/>
              <a:gd name="connsiteX5" fmla="*/ 0 w 442912"/>
              <a:gd name="connsiteY5" fmla="*/ 419659 h 553640"/>
              <a:gd name="connsiteX6" fmla="*/ 14118 w 442912"/>
              <a:gd name="connsiteY6" fmla="*/ 463950 h 553640"/>
              <a:gd name="connsiteX7" fmla="*/ 221456 w 442912"/>
              <a:gd name="connsiteY7" fmla="*/ 553640 h 553640"/>
              <a:gd name="connsiteX8" fmla="*/ 428794 w 442912"/>
              <a:gd name="connsiteY8" fmla="*/ 463950 h 553640"/>
              <a:gd name="connsiteX9" fmla="*/ 442912 w 442912"/>
              <a:gd name="connsiteY9" fmla="*/ 419659 h 553640"/>
              <a:gd name="connsiteX10" fmla="*/ 442912 w 442912"/>
              <a:gd name="connsiteY10" fmla="*/ 394192 h 553640"/>
              <a:gd name="connsiteX11" fmla="*/ 442912 w 442912"/>
              <a:gd name="connsiteY11" fmla="*/ 394192 h 553640"/>
              <a:gd name="connsiteX12" fmla="*/ 359866 w 442912"/>
              <a:gd name="connsiteY12" fmla="*/ 138410 h 553640"/>
              <a:gd name="connsiteX13" fmla="*/ 221456 w 442912"/>
              <a:gd name="connsiteY13" fmla="*/ 0 h 553640"/>
              <a:gd name="connsiteX14" fmla="*/ 109898 w 442912"/>
              <a:gd name="connsiteY14" fmla="*/ 56194 h 553640"/>
              <a:gd name="connsiteX15" fmla="*/ 103808 w 442912"/>
              <a:gd name="connsiteY15" fmla="*/ 55364 h 553640"/>
              <a:gd name="connsiteX16" fmla="*/ 34603 w 442912"/>
              <a:gd name="connsiteY16" fmla="*/ 55364 h 553640"/>
              <a:gd name="connsiteX17" fmla="*/ 13841 w 442912"/>
              <a:gd name="connsiteY17" fmla="*/ 76126 h 553640"/>
              <a:gd name="connsiteX18" fmla="*/ 13841 w 442912"/>
              <a:gd name="connsiteY18" fmla="*/ 228377 h 553640"/>
              <a:gd name="connsiteX19" fmla="*/ 89967 w 442912"/>
              <a:gd name="connsiteY19" fmla="*/ 304502 h 553640"/>
              <a:gd name="connsiteX20" fmla="*/ 89967 w 442912"/>
              <a:gd name="connsiteY20" fmla="*/ 304502 h 553640"/>
              <a:gd name="connsiteX21" fmla="*/ 96887 w 442912"/>
              <a:gd name="connsiteY21" fmla="*/ 304502 h 553640"/>
              <a:gd name="connsiteX22" fmla="*/ 97164 w 442912"/>
              <a:gd name="connsiteY22" fmla="*/ 304502 h 553640"/>
              <a:gd name="connsiteX23" fmla="*/ 124846 w 442912"/>
              <a:gd name="connsiteY23" fmla="*/ 276820 h 553640"/>
              <a:gd name="connsiteX24" fmla="*/ 97164 w 442912"/>
              <a:gd name="connsiteY24" fmla="*/ 249138 h 553640"/>
              <a:gd name="connsiteX25" fmla="*/ 75295 w 442912"/>
              <a:gd name="connsiteY25" fmla="*/ 259657 h 553640"/>
              <a:gd name="connsiteX26" fmla="*/ 55364 w 442912"/>
              <a:gd name="connsiteY26" fmla="*/ 228100 h 553640"/>
              <a:gd name="connsiteX27" fmla="*/ 55364 w 442912"/>
              <a:gd name="connsiteY27" fmla="*/ 221179 h 553640"/>
              <a:gd name="connsiteX28" fmla="*/ 76126 w 442912"/>
              <a:gd name="connsiteY28" fmla="*/ 221179 h 553640"/>
              <a:gd name="connsiteX29" fmla="*/ 104361 w 442912"/>
              <a:gd name="connsiteY29" fmla="*/ 212044 h 553640"/>
              <a:gd name="connsiteX30" fmla="*/ 295367 w 442912"/>
              <a:gd name="connsiteY30" fmla="*/ 255228 h 553640"/>
              <a:gd name="connsiteX31" fmla="*/ 359866 w 442912"/>
              <a:gd name="connsiteY31" fmla="*/ 138133 h 553640"/>
              <a:gd name="connsiteX32" fmla="*/ 83046 w 442912"/>
              <a:gd name="connsiteY32" fmla="*/ 135365 h 553640"/>
              <a:gd name="connsiteX33" fmla="*/ 83046 w 442912"/>
              <a:gd name="connsiteY33" fmla="*/ 141178 h 553640"/>
              <a:gd name="connsiteX34" fmla="*/ 83046 w 442912"/>
              <a:gd name="connsiteY34" fmla="*/ 172736 h 553640"/>
              <a:gd name="connsiteX35" fmla="*/ 76126 w 442912"/>
              <a:gd name="connsiteY35" fmla="*/ 179656 h 553640"/>
              <a:gd name="connsiteX36" fmla="*/ 55364 w 442912"/>
              <a:gd name="connsiteY36" fmla="*/ 179656 h 553640"/>
              <a:gd name="connsiteX37" fmla="*/ 55364 w 442912"/>
              <a:gd name="connsiteY37" fmla="*/ 96610 h 553640"/>
              <a:gd name="connsiteX38" fmla="*/ 83046 w 442912"/>
              <a:gd name="connsiteY38" fmla="*/ 96610 h 553640"/>
              <a:gd name="connsiteX39" fmla="*/ 83046 w 442912"/>
              <a:gd name="connsiteY39" fmla="*/ 135088 h 553640"/>
              <a:gd name="connsiteX40" fmla="*/ 83046 w 442912"/>
              <a:gd name="connsiteY40" fmla="*/ 135088 h 5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42912" h="553640">
                <a:moveTo>
                  <a:pt x="442912" y="394192"/>
                </a:moveTo>
                <a:cubicBezTo>
                  <a:pt x="442912" y="359866"/>
                  <a:pt x="414953" y="331907"/>
                  <a:pt x="380628" y="331907"/>
                </a:cubicBezTo>
                <a:lnTo>
                  <a:pt x="62285" y="331907"/>
                </a:lnTo>
                <a:cubicBezTo>
                  <a:pt x="27959" y="332184"/>
                  <a:pt x="0" y="359866"/>
                  <a:pt x="0" y="394192"/>
                </a:cubicBezTo>
                <a:cubicBezTo>
                  <a:pt x="0" y="394192"/>
                  <a:pt x="0" y="394192"/>
                  <a:pt x="0" y="394192"/>
                </a:cubicBezTo>
                <a:lnTo>
                  <a:pt x="0" y="419659"/>
                </a:lnTo>
                <a:cubicBezTo>
                  <a:pt x="0" y="435715"/>
                  <a:pt x="4983" y="450940"/>
                  <a:pt x="14118" y="463950"/>
                </a:cubicBezTo>
                <a:cubicBezTo>
                  <a:pt x="56748" y="523743"/>
                  <a:pt x="126784" y="553640"/>
                  <a:pt x="221456" y="553640"/>
                </a:cubicBezTo>
                <a:cubicBezTo>
                  <a:pt x="316128" y="553640"/>
                  <a:pt x="385887" y="524020"/>
                  <a:pt x="428794" y="463950"/>
                </a:cubicBezTo>
                <a:cubicBezTo>
                  <a:pt x="437929" y="450940"/>
                  <a:pt x="442912" y="435715"/>
                  <a:pt x="442912" y="419659"/>
                </a:cubicBezTo>
                <a:lnTo>
                  <a:pt x="442912" y="394192"/>
                </a:lnTo>
                <a:lnTo>
                  <a:pt x="442912" y="394192"/>
                </a:lnTo>
                <a:close/>
                <a:moveTo>
                  <a:pt x="359866" y="138410"/>
                </a:moveTo>
                <a:cubicBezTo>
                  <a:pt x="359866" y="62008"/>
                  <a:pt x="297858" y="0"/>
                  <a:pt x="221456" y="0"/>
                </a:cubicBezTo>
                <a:cubicBezTo>
                  <a:pt x="177442" y="0"/>
                  <a:pt x="136195" y="20762"/>
                  <a:pt x="109898" y="56194"/>
                </a:cubicBezTo>
                <a:cubicBezTo>
                  <a:pt x="107960" y="55641"/>
                  <a:pt x="105745" y="55364"/>
                  <a:pt x="103808" y="55364"/>
                </a:cubicBezTo>
                <a:lnTo>
                  <a:pt x="34603" y="55364"/>
                </a:lnTo>
                <a:cubicBezTo>
                  <a:pt x="23253" y="55364"/>
                  <a:pt x="13841" y="64776"/>
                  <a:pt x="13841" y="76126"/>
                </a:cubicBezTo>
                <a:lnTo>
                  <a:pt x="13841" y="228377"/>
                </a:lnTo>
                <a:cubicBezTo>
                  <a:pt x="13841" y="270453"/>
                  <a:pt x="47890" y="304502"/>
                  <a:pt x="89967" y="304502"/>
                </a:cubicBezTo>
                <a:cubicBezTo>
                  <a:pt x="89967" y="304502"/>
                  <a:pt x="89967" y="304502"/>
                  <a:pt x="89967" y="304502"/>
                </a:cubicBezTo>
                <a:lnTo>
                  <a:pt x="96887" y="304502"/>
                </a:lnTo>
                <a:cubicBezTo>
                  <a:pt x="96887" y="304502"/>
                  <a:pt x="97164" y="304502"/>
                  <a:pt x="97164" y="304502"/>
                </a:cubicBezTo>
                <a:cubicBezTo>
                  <a:pt x="112389" y="304502"/>
                  <a:pt x="124846" y="292045"/>
                  <a:pt x="124846" y="276820"/>
                </a:cubicBezTo>
                <a:cubicBezTo>
                  <a:pt x="124846" y="261595"/>
                  <a:pt x="112389" y="249138"/>
                  <a:pt x="97164" y="249138"/>
                </a:cubicBezTo>
                <a:cubicBezTo>
                  <a:pt x="88582" y="249138"/>
                  <a:pt x="80555" y="253013"/>
                  <a:pt x="75295" y="259657"/>
                </a:cubicBezTo>
                <a:cubicBezTo>
                  <a:pt x="63115" y="253844"/>
                  <a:pt x="55364" y="241664"/>
                  <a:pt x="55364" y="228100"/>
                </a:cubicBezTo>
                <a:lnTo>
                  <a:pt x="55364" y="221179"/>
                </a:lnTo>
                <a:lnTo>
                  <a:pt x="76126" y="221179"/>
                </a:lnTo>
                <a:cubicBezTo>
                  <a:pt x="86645" y="221179"/>
                  <a:pt x="96333" y="217857"/>
                  <a:pt x="104361" y="212044"/>
                </a:cubicBezTo>
                <a:cubicBezTo>
                  <a:pt x="145054" y="276820"/>
                  <a:pt x="230591" y="295921"/>
                  <a:pt x="295367" y="255228"/>
                </a:cubicBezTo>
                <a:cubicBezTo>
                  <a:pt x="335506" y="229761"/>
                  <a:pt x="359866" y="185746"/>
                  <a:pt x="359866" y="138133"/>
                </a:cubicBezTo>
                <a:close/>
                <a:moveTo>
                  <a:pt x="83046" y="135365"/>
                </a:moveTo>
                <a:cubicBezTo>
                  <a:pt x="83046" y="137303"/>
                  <a:pt x="83046" y="139240"/>
                  <a:pt x="83046" y="141178"/>
                </a:cubicBezTo>
                <a:lnTo>
                  <a:pt x="83046" y="172736"/>
                </a:lnTo>
                <a:cubicBezTo>
                  <a:pt x="83046" y="176611"/>
                  <a:pt x="80001" y="179656"/>
                  <a:pt x="76126" y="179656"/>
                </a:cubicBezTo>
                <a:lnTo>
                  <a:pt x="55364" y="179656"/>
                </a:lnTo>
                <a:lnTo>
                  <a:pt x="55364" y="96610"/>
                </a:lnTo>
                <a:lnTo>
                  <a:pt x="83046" y="96610"/>
                </a:lnTo>
                <a:lnTo>
                  <a:pt x="83046" y="135088"/>
                </a:lnTo>
                <a:lnTo>
                  <a:pt x="83046" y="135088"/>
                </a:lnTo>
                <a:close/>
              </a:path>
            </a:pathLst>
          </a:custGeom>
          <a:noFill/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BBDC26A-3F0F-B2B3-8CF5-B00CF95B73F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079468" y="5018704"/>
            <a:ext cx="3740860" cy="1048407"/>
            <a:chOff x="253999" y="1388806"/>
            <a:chExt cx="5303994" cy="1360131"/>
          </a:xfrm>
        </p:grpSpPr>
        <p:pic>
          <p:nvPicPr>
            <p:cNvPr id="5" name="圖片 4" descr="一張含有 字型, 圖形, 文字, 平面設計 的圖片&#10;&#10;AI 產生的內容可能不正確。">
              <a:extLst>
                <a:ext uri="{FF2B5EF4-FFF2-40B4-BE49-F238E27FC236}">
                  <a16:creationId xmlns:a16="http://schemas.microsoft.com/office/drawing/2014/main" id="{49B4A549-86A8-C825-72C5-5B8F61FE8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7751" y="1568041"/>
              <a:ext cx="3930242" cy="1001662"/>
            </a:xfrm>
            <a:prstGeom prst="roundRect">
              <a:avLst/>
            </a:prstGeom>
          </p:spPr>
        </p:pic>
        <p:pic>
          <p:nvPicPr>
            <p:cNvPr id="10" name="圖片 9" descr="一張含有 圖形, 圓形, 鮮豔, 平面設計 的圖片&#10;&#10;AI 產生的內容可能不正確。">
              <a:extLst>
                <a:ext uri="{FF2B5EF4-FFF2-40B4-BE49-F238E27FC236}">
                  <a16:creationId xmlns:a16="http://schemas.microsoft.com/office/drawing/2014/main" id="{DBCBB499-FFB0-F5B1-D000-F8E4DE6E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99" y="1388806"/>
              <a:ext cx="1373240" cy="1360131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8F269C0-8785-AF74-9317-B11BA0A5C756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7693715" y="4797273"/>
            <a:ext cx="3507987" cy="1492073"/>
            <a:chOff x="5715000" y="4110396"/>
            <a:chExt cx="5883345" cy="2496524"/>
          </a:xfrm>
        </p:grpSpPr>
        <p:pic>
          <p:nvPicPr>
            <p:cNvPr id="9" name="圖片 8" descr="一張含有 文字, 螢幕擷取畫面, 字型, 標誌 的圖片&#10;&#10;AI 產生的內容可能不正確。">
              <a:extLst>
                <a:ext uri="{FF2B5EF4-FFF2-40B4-BE49-F238E27FC236}">
                  <a16:creationId xmlns:a16="http://schemas.microsoft.com/office/drawing/2014/main" id="{6A941E37-D069-B569-176A-A25651E6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4819" y="4110396"/>
              <a:ext cx="3843526" cy="2496524"/>
            </a:xfrm>
            <a:prstGeom prst="roundRect">
              <a:avLst/>
            </a:prstGeom>
          </p:spPr>
        </p:pic>
        <p:pic>
          <p:nvPicPr>
            <p:cNvPr id="13" name="圖片 12" descr="一張含有 符號, 圖形, 字型, 圓形 的圖片&#10;&#10;AI 產生的內容可能不正確。">
              <a:extLst>
                <a:ext uri="{FF2B5EF4-FFF2-40B4-BE49-F238E27FC236}">
                  <a16:creationId xmlns:a16="http://schemas.microsoft.com/office/drawing/2014/main" id="{C0B291AF-4E82-D57A-2F58-E3D6DE3DC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5000" y="4531033"/>
              <a:ext cx="1828801" cy="1827162"/>
            </a:xfrm>
            <a:prstGeom prst="rect">
              <a:avLst/>
            </a:prstGeom>
          </p:spPr>
        </p:pic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0AF2D362-ECF0-B57B-E035-0AEE79267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22952" y="2486743"/>
            <a:ext cx="2535662" cy="2535664"/>
          </a:xfrm>
          <a:prstGeom prst="ellipse">
            <a:avLst/>
          </a:prstGeom>
          <a:ln w="12700" cap="rnd">
            <a:gradFill>
              <a:gsLst>
                <a:gs pos="0">
                  <a:srgbClr val="0078D4"/>
                </a:gs>
                <a:gs pos="100000">
                  <a:srgbClr val="C03BC4"/>
                </a:gs>
              </a:gsLst>
              <a:lin ang="5400000" scaled="1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110004020202020204"/>
              <a:ea typeface="+mn-ea"/>
              <a:cs typeface="Segoe UI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5F9D57B-5438-D578-40CF-FCE092CB20B3}"/>
              </a:ext>
            </a:extLst>
          </p:cNvPr>
          <p:cNvSpPr/>
          <p:nvPr/>
        </p:nvSpPr>
        <p:spPr bwMode="auto">
          <a:xfrm>
            <a:off x="6034219" y="2428252"/>
            <a:ext cx="116790" cy="116790"/>
          </a:xfrm>
          <a:prstGeom prst="ellips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3FD9915-8DB0-9BE0-FE52-0FBDB7D27CC4}"/>
              </a:ext>
            </a:extLst>
          </p:cNvPr>
          <p:cNvSpPr/>
          <p:nvPr/>
        </p:nvSpPr>
        <p:spPr bwMode="auto">
          <a:xfrm>
            <a:off x="6861035" y="4654910"/>
            <a:ext cx="116790" cy="116790"/>
          </a:xfrm>
          <a:prstGeom prst="ellipse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21FD731-C0AE-3A9D-3EA1-BBC06DA02F49}"/>
              </a:ext>
            </a:extLst>
          </p:cNvPr>
          <p:cNvSpPr/>
          <p:nvPr/>
        </p:nvSpPr>
        <p:spPr bwMode="auto">
          <a:xfrm>
            <a:off x="5207401" y="4654910"/>
            <a:ext cx="116790" cy="116790"/>
          </a:xfrm>
          <a:prstGeom prst="ellipse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33A108B-3EB2-7AA8-430C-7B138B82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30619" y="2893119"/>
            <a:ext cx="1720327" cy="1720328"/>
            <a:chOff x="4932998" y="2904681"/>
            <a:chExt cx="2326005" cy="2326006"/>
          </a:xfrm>
        </p:grpSpPr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E6FF4821-0F47-C443-898E-16F5F35D5E48}"/>
                </a:ext>
              </a:extLst>
            </p:cNvPr>
            <p:cNvSpPr/>
            <p:nvPr/>
          </p:nvSpPr>
          <p:spPr bwMode="auto">
            <a:xfrm>
              <a:off x="4932998" y="2904681"/>
              <a:ext cx="2326005" cy="2326006"/>
            </a:xfrm>
            <a:prstGeom prst="arc">
              <a:avLst>
                <a:gd name="adj1" fmla="val 16198626"/>
                <a:gd name="adj2" fmla="val 5176364"/>
              </a:avLst>
            </a:prstGeom>
            <a:noFill/>
            <a:ln w="12700" cap="rnd">
              <a:gradFill>
                <a:gsLst>
                  <a:gs pos="10000">
                    <a:schemeClr val="bg1">
                      <a:alpha val="0"/>
                    </a:schemeClr>
                  </a:gs>
                  <a:gs pos="90000">
                    <a:srgbClr val="FEFEFE"/>
                  </a:gs>
                </a:gsLst>
                <a:lin ang="5400000" scaled="1"/>
              </a:gradFill>
              <a:headEnd type="none" w="med" len="med"/>
              <a:tailEnd type="arrow" w="lg" len="sm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09FCCDB9-147C-3ADA-9C64-F084A227FA37}"/>
                </a:ext>
              </a:extLst>
            </p:cNvPr>
            <p:cNvSpPr/>
            <p:nvPr/>
          </p:nvSpPr>
          <p:spPr bwMode="auto">
            <a:xfrm rot="10800000">
              <a:off x="4932998" y="2904681"/>
              <a:ext cx="2326005" cy="2326006"/>
            </a:xfrm>
            <a:prstGeom prst="arc">
              <a:avLst>
                <a:gd name="adj1" fmla="val 16187971"/>
                <a:gd name="adj2" fmla="val 5218329"/>
              </a:avLst>
            </a:prstGeom>
            <a:noFill/>
            <a:ln w="12700" cap="rnd">
              <a:gradFill>
                <a:gsLst>
                  <a:gs pos="10000">
                    <a:schemeClr val="bg1">
                      <a:alpha val="0"/>
                    </a:schemeClr>
                  </a:gs>
                  <a:gs pos="90000">
                    <a:srgbClr val="FEFEFE"/>
                  </a:gs>
                </a:gsLst>
                <a:lin ang="5400000" scaled="1"/>
              </a:gradFill>
              <a:headEnd type="none" w="med" len="med"/>
              <a:tailEnd type="arrow" w="lg" len="sm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7EB108EE-9471-87E7-C20E-41989A975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pic>
        <p:nvPicPr>
          <p:cNvPr id="3" name="Picture 2" descr="A colorful square with black background&#10;&#10;AI-generated content may be incorrect.">
            <a:extLst>
              <a:ext uri="{FF2B5EF4-FFF2-40B4-BE49-F238E27FC236}">
                <a16:creationId xmlns:a16="http://schemas.microsoft.com/office/drawing/2014/main" id="{E615F2AB-6D6F-F3EA-A023-3688504C3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660" y="1286470"/>
            <a:ext cx="1107058" cy="1121435"/>
          </a:xfrm>
          <a:prstGeom prst="rect">
            <a:avLst/>
          </a:prstGeom>
        </p:spPr>
      </p:pic>
      <p:pic>
        <p:nvPicPr>
          <p:cNvPr id="4" name="Picture 3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EEBAEC81-A901-F28D-9929-86670D405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799" y="1358357"/>
            <a:ext cx="1179378" cy="1179378"/>
          </a:xfrm>
          <a:prstGeom prst="rect">
            <a:avLst/>
          </a:prstGeom>
        </p:spPr>
      </p:pic>
      <p:pic>
        <p:nvPicPr>
          <p:cNvPr id="12" name="Graphic 11" descr="Azure AI Foundry icon">
            <a:extLst>
              <a:ext uri="{FF2B5EF4-FFF2-40B4-BE49-F238E27FC236}">
                <a16:creationId xmlns:a16="http://schemas.microsoft.com/office/drawing/2014/main" id="{0F9B8733-B7F4-6C8C-0860-2A100433A8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1416" y="3433855"/>
            <a:ext cx="576128" cy="635535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6AD3D8-4B4B-5B5A-69C6-9801D174251E}"/>
              </a:ext>
            </a:extLst>
          </p:cNvPr>
          <p:cNvSpPr txBox="1">
            <a:spLocks/>
          </p:cNvSpPr>
          <p:nvPr/>
        </p:nvSpPr>
        <p:spPr>
          <a:xfrm>
            <a:off x="7690866" y="4352925"/>
            <a:ext cx="410337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af-ZA" altLang="zh-CN" sz="2000">
                <a:solidFill>
                  <a:srgbClr val="000000"/>
                </a:solidFill>
                <a:latin typeface="Segoe Sans Text Semibold"/>
                <a:cs typeface="Segoe UI Semibold"/>
              </a:rPr>
              <a:t>Multi-lingual Translation With</a:t>
            </a:r>
            <a:r>
              <a:rPr lang="af-ZA" altLang="zh-CN" sz="2000">
                <a:latin typeface="Segoe Sans Text Semibold"/>
                <a:cs typeface="Segoe UI Semibold"/>
              </a:rPr>
              <a:t> Tone</a:t>
            </a:r>
            <a:endParaRPr lang="zh-TW" altLang="en-US" sz="2000">
              <a:latin typeface="Segoe Sans Text Semibold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E5A4A28-5A71-CFEC-1C34-3DCC94A3101C}"/>
              </a:ext>
            </a:extLst>
          </p:cNvPr>
          <p:cNvSpPr txBox="1">
            <a:spLocks/>
          </p:cNvSpPr>
          <p:nvPr/>
        </p:nvSpPr>
        <p:spPr>
          <a:xfrm>
            <a:off x="1080516" y="4352925"/>
            <a:ext cx="37414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af-ZA" altLang="zh-CN" sz="2000">
                <a:solidFill>
                  <a:srgbClr val="000000"/>
                </a:solidFill>
                <a:latin typeface="Segoe Sans Text Semibold"/>
                <a:cs typeface="Segoe UI Semibold"/>
              </a:rPr>
              <a:t>Posture to Text</a:t>
            </a:r>
            <a:endParaRPr lang="af-ZA" altLang="zh-CN" sz="2000">
              <a:latin typeface="Segoe Sans Text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15189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" fill="hold"/>
                                        <p:tgtEl>
                                          <p:spTgt spid="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6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1.48148E-6 L -0.01927 0.00278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8.33333E-7 4.44444E-6 L 0.0138 -0.02848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43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75E-6 4.44444E-6 L 0.0168 0.0212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10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2" grpId="0" animBg="1"/>
      <p:bldP spid="62" grpId="1" animBg="1"/>
      <p:bldP spid="67" grpId="0" animBg="1"/>
      <p:bldP spid="67" grpId="1" animBg="1"/>
      <p:bldP spid="69" grpId="0" animBg="1"/>
      <p:bldP spid="69" grpId="1" animBg="1"/>
      <p:bldP spid="71" grpId="0" animBg="1"/>
      <p:bldP spid="7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F33F-1262-CA56-799B-8BF392EB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364E94E-21F2-D34B-6995-89A63919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2462213"/>
          </a:xfrm>
        </p:spPr>
        <p:txBody>
          <a:bodyPr/>
          <a:lstStyle/>
          <a:p>
            <a:r>
              <a:rPr lang="en-US" sz="440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Impact, Value, and Market Potential</a:t>
            </a:r>
          </a:p>
          <a:p>
            <a:endParaRPr lang="en-US" sz="4400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latin typeface="Segoe UI Semibold"/>
              <a:cs typeface="Segoe UI Semibold"/>
            </a:endParaRPr>
          </a:p>
          <a:p>
            <a:endParaRPr lang="en-US"/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83575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8F065-19AF-7411-EDFE-81871BAC1380}"/>
              </a:ext>
            </a:extLst>
          </p:cNvPr>
          <p:cNvSpPr txBox="1"/>
          <p:nvPr/>
        </p:nvSpPr>
        <p:spPr>
          <a:xfrm>
            <a:off x="263872" y="495837"/>
            <a:ext cx="11558934" cy="31700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endParaRPr lang="en-US" sz="2400" b="1">
              <a:cs typeface="Segoe UI"/>
            </a:endParaRPr>
          </a:p>
          <a:p>
            <a:endParaRPr lang="en-US" b="1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/>
              <a:t>All-in-one AI pipeline</a:t>
            </a:r>
            <a:r>
              <a:rPr lang="en-US"/>
              <a:t>: Sign recognition </a:t>
            </a:r>
            <a:r>
              <a:rPr lang="en-DE"/>
              <a:t>→</a:t>
            </a:r>
            <a:r>
              <a:rPr lang="en-US"/>
              <a:t> Emotion detection </a:t>
            </a:r>
            <a:r>
              <a:rPr lang="en-DE"/>
              <a:t>→</a:t>
            </a:r>
            <a:r>
              <a:rPr lang="en-US"/>
              <a:t> Multilingual translation </a:t>
            </a:r>
            <a:r>
              <a:rPr lang="en-DE"/>
              <a:t>→</a:t>
            </a:r>
            <a:r>
              <a:rPr lang="en-US"/>
              <a:t> Human-like speech.</a:t>
            </a:r>
            <a:endParaRPr lang="en-DE">
              <a:cs typeface="Segoe U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Adds </a:t>
            </a:r>
            <a:r>
              <a:rPr lang="en-US" b="1"/>
              <a:t>emotional tone</a:t>
            </a:r>
            <a:r>
              <a:rPr lang="en-DE"/>
              <a:t> </a:t>
            </a:r>
            <a:r>
              <a:rPr lang="en-US"/>
              <a:t>through facial expression analysis </a:t>
            </a:r>
            <a:r>
              <a:rPr lang="en-DE"/>
              <a:t>—</a:t>
            </a:r>
            <a:r>
              <a:rPr lang="en-US"/>
              <a:t> a first in accessibility tech.</a:t>
            </a:r>
            <a:endParaRPr lang="en-DE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Modular and integrable into </a:t>
            </a:r>
            <a:r>
              <a:rPr lang="en-US" b="1"/>
              <a:t>customer service</a:t>
            </a:r>
            <a:r>
              <a:rPr lang="en-US"/>
              <a:t>, </a:t>
            </a:r>
            <a:r>
              <a:rPr lang="en-US" b="1"/>
              <a:t>healthcare</a:t>
            </a:r>
            <a:r>
              <a:rPr lang="en-US"/>
              <a:t>, </a:t>
            </a:r>
            <a:r>
              <a:rPr lang="en-US" b="1"/>
              <a:t>education</a:t>
            </a:r>
            <a:r>
              <a:rPr lang="en-US"/>
              <a:t>, and </a:t>
            </a:r>
            <a:r>
              <a:rPr lang="en-US" b="1"/>
              <a:t>smart cities</a:t>
            </a:r>
            <a:r>
              <a:rPr lang="en-US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/>
          </a:p>
          <a:p>
            <a:pPr lvl="1"/>
            <a:endParaRPr lang="en-US" b="1"/>
          </a:p>
          <a:p>
            <a:endParaRPr lang="en-US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4B3113-8516-B62F-9981-E3942002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807" y="3492036"/>
            <a:ext cx="2472368" cy="1933715"/>
          </a:xfrm>
          <a:prstGeom prst="roundRect">
            <a:avLst>
              <a:gd name="adj" fmla="val 582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DF2A31-FA83-7DBF-1D8D-3DFF82F25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9800" y="3492036"/>
            <a:ext cx="2472368" cy="1933715"/>
          </a:xfrm>
          <a:prstGeom prst="roundRect">
            <a:avLst>
              <a:gd name="adj" fmla="val 5486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603C13-BEC1-4D26-8289-DB5F96791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8793" y="3492036"/>
            <a:ext cx="2472368" cy="1933715"/>
          </a:xfrm>
          <a:prstGeom prst="roundRect">
            <a:avLst>
              <a:gd name="adj" fmla="val 6102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2F5FAF4-7A8B-83F0-21B6-6C8B6C4F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58" y="3054078"/>
            <a:ext cx="11018520" cy="5652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Aft>
                <a:spcPct val="0"/>
              </a:spcAft>
            </a:pPr>
            <a:r>
              <a:rPr lang="en-US" sz="2000" b="1">
                <a:solidFill>
                  <a:schemeClr val="tx1"/>
                </a:solidFill>
                <a:latin typeface="Segoe UI"/>
                <a:cs typeface="Segoe UI"/>
              </a:rPr>
              <a:t>Impact Potential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98C26-B31C-9592-3399-C9363D2949D0}"/>
              </a:ext>
            </a:extLst>
          </p:cNvPr>
          <p:cNvSpPr txBox="1"/>
          <p:nvPr/>
        </p:nvSpPr>
        <p:spPr>
          <a:xfrm>
            <a:off x="1275550" y="3582474"/>
            <a:ext cx="196529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endParaRPr lang="en-US" sz="1600" spc="-50">
              <a:ln w="3175">
                <a:noFill/>
              </a:ln>
              <a:solidFill>
                <a:srgbClr val="000000"/>
              </a:solidFill>
              <a:latin typeface="Segoe UI Variable Display Semib"/>
              <a:cs typeface="Segoe UI Semibold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/>
                <a:cs typeface="Segoe UI Semibold"/>
              </a:rPr>
              <a:t>Increases access for hundreds of millions with communication disabilities.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/>
              <a:cs typeface="Segoe UI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085A8-7D40-26BF-ADA7-E53E45028B86}"/>
              </a:ext>
            </a:extLst>
          </p:cNvPr>
          <p:cNvSpPr txBox="1"/>
          <p:nvPr/>
        </p:nvSpPr>
        <p:spPr>
          <a:xfrm>
            <a:off x="4853735" y="3582474"/>
            <a:ext cx="188205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endParaRPr lang="en-US" sz="1600" spc="-50">
              <a:ln w="3175">
                <a:noFill/>
              </a:ln>
              <a:solidFill>
                <a:srgbClr val="000000"/>
              </a:solidFill>
              <a:latin typeface="Segoe UI Variable Display Semib"/>
              <a:cs typeface="Segoe UI Semibold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/>
                <a:cs typeface="Segoe UI Semibold"/>
              </a:rPr>
              <a:t>Boosts customer satisfaction &amp; inclusion metrics for businesses and public services.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/>
              <a:cs typeface="Segoe UI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EE433-1AFF-E896-0D3D-BC7B0B5FD82D}"/>
              </a:ext>
            </a:extLst>
          </p:cNvPr>
          <p:cNvSpPr txBox="1"/>
          <p:nvPr/>
        </p:nvSpPr>
        <p:spPr>
          <a:xfrm>
            <a:off x="8379343" y="3582474"/>
            <a:ext cx="200665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endParaRPr lang="en-US" sz="1600" spc="-50">
              <a:ln w="3175">
                <a:noFill/>
              </a:ln>
              <a:solidFill>
                <a:srgbClr val="000000"/>
              </a:solidFill>
              <a:latin typeface="Segoe UI Variable Display Semib"/>
              <a:cs typeface="Segoe UI Semibold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/>
                <a:cs typeface="Segoe UI Semibold"/>
              </a:rPr>
              <a:t>Supports compliance with accessibility laws like ADA, WCAG, and EU Accessibility Act.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/>
              <a:cs typeface="Segoe UI Semibold"/>
            </a:endParaRPr>
          </a:p>
        </p:txBody>
      </p:sp>
      <p:pic>
        <p:nvPicPr>
          <p:cNvPr id="3" name="Picture 2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EA61178C-BB52-6011-1DF0-C7A88AD6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C5C36405-7553-978E-9A95-C3CAFB39F71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zh-TW" altLang="en-US">
                <a:cs typeface="Segoe UI"/>
              </a:rPr>
              <a:t>Our Value Proposition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6638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3674A9-1004-4538-333D-8787E849F8ED}"/>
              </a:ext>
            </a:extLst>
          </p:cNvPr>
          <p:cNvSpPr txBox="1"/>
          <p:nvPr/>
        </p:nvSpPr>
        <p:spPr>
          <a:xfrm>
            <a:off x="973505" y="2733061"/>
            <a:ext cx="2655409" cy="10464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" pitchFamily="2" charset="0"/>
                <a:ea typeface="+mn-ea"/>
                <a:cs typeface="Segoe Sans Text Semibold"/>
              </a:rPr>
              <a:t>$50.6B</a:t>
            </a: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" pitchFamily="2" charset="0"/>
                <a:cs typeface="Segoe Sans Text Semibold"/>
              </a:rPr>
              <a:t>By 2030 (Assistive technology market) 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gradFill flip="none">
                <a:gsLst>
                  <a:gs pos="0">
                    <a:srgbClr val="463668"/>
                  </a:gs>
                  <a:gs pos="100000">
                    <a:srgbClr val="73262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" pitchFamily="2" charset="0"/>
              <a:ea typeface="+mn-ea"/>
              <a:cs typeface="Segoe Sans Text Semibold"/>
            </a:endParaRP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B2778425-4E76-9D74-5CF7-B6DD9E188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9848" y="2607434"/>
            <a:ext cx="2659066" cy="1927923"/>
          </a:xfrm>
          <a:prstGeom prst="roundRect">
            <a:avLst>
              <a:gd name="adj" fmla="val 8591"/>
            </a:avLst>
          </a:prstGeom>
          <a:gradFill flip="none" rotWithShape="1">
            <a:gsLst>
              <a:gs pos="0">
                <a:srgbClr val="0078D4">
                  <a:alpha val="25000"/>
                </a:srgbClr>
              </a:gs>
              <a:gs pos="99000">
                <a:srgbClr val="C03BC4"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45720" rtlCol="0" anchor="t"/>
          <a:lstStyle/>
          <a:p>
            <a:endParaRPr lang="en-CA" sz="4400">
              <a:solidFill>
                <a:srgbClr val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8213A-92F4-BBB9-5566-522C7915D643}"/>
              </a:ext>
            </a:extLst>
          </p:cNvPr>
          <p:cNvSpPr txBox="1"/>
          <p:nvPr/>
        </p:nvSpPr>
        <p:spPr>
          <a:xfrm>
            <a:off x="5018690" y="2707339"/>
            <a:ext cx="2330110" cy="104644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" pitchFamily="2" charset="0"/>
                <a:ea typeface="+mn-ea"/>
                <a:cs typeface="Segoe Sans Text Semibold"/>
              </a:rPr>
              <a:t>$32B</a:t>
            </a:r>
          </a:p>
          <a:p>
            <a:pPr defTabSz="932563" fontAlgn="auto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160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"/>
                <a:cs typeface="Segoe Sans Text Semibold"/>
              </a:rPr>
              <a:t>By 2027 (Speech &amp; language AI Market)</a:t>
            </a:r>
            <a:endParaRPr lang="en-US">
              <a:gradFill flip="none">
                <a:gsLst>
                  <a:gs pos="0">
                    <a:srgbClr val="F65567"/>
                  </a:gs>
                  <a:gs pos="32000">
                    <a:srgbClr val="AC35AF"/>
                  </a:gs>
                  <a:gs pos="6800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Variable Display"/>
            </a:endParaRPr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C7160AAB-9FD0-19FD-CB21-31C38C47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4172" y="2607434"/>
            <a:ext cx="2659065" cy="1927923"/>
          </a:xfrm>
          <a:prstGeom prst="roundRect">
            <a:avLst>
              <a:gd name="adj" fmla="val 8591"/>
            </a:avLst>
          </a:prstGeom>
          <a:gradFill flip="none" rotWithShape="1">
            <a:gsLst>
              <a:gs pos="0">
                <a:srgbClr val="0078D4">
                  <a:alpha val="25000"/>
                </a:srgbClr>
              </a:gs>
              <a:gs pos="99000">
                <a:srgbClr val="C03BC4"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45720" rtlCol="0" anchor="t"/>
          <a:lstStyle/>
          <a:p>
            <a:endParaRPr lang="en-CA" sz="4400">
              <a:solidFill>
                <a:srgbClr val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EAFA1-0875-D7A7-3FCF-13AA27961ACF}"/>
              </a:ext>
            </a:extLst>
          </p:cNvPr>
          <p:cNvSpPr txBox="1"/>
          <p:nvPr/>
        </p:nvSpPr>
        <p:spPr>
          <a:xfrm>
            <a:off x="8854847" y="2779577"/>
            <a:ext cx="1696297" cy="9233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00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" pitchFamily="2" charset="0"/>
                <a:cs typeface="Segoe Sans Text Semibold"/>
              </a:rPr>
              <a:t>Growing Demand for multilingual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E8DEC0-25DA-8387-236A-F9070475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31374" y="2607434"/>
            <a:ext cx="2701793" cy="1927924"/>
          </a:xfrm>
          <a:prstGeom prst="roundRect">
            <a:avLst>
              <a:gd name="adj" fmla="val 8591"/>
            </a:avLst>
          </a:prstGeom>
          <a:gradFill flip="none" rotWithShape="1">
            <a:gsLst>
              <a:gs pos="0">
                <a:srgbClr val="0078D4">
                  <a:alpha val="25000"/>
                </a:srgbClr>
              </a:gs>
              <a:gs pos="99000">
                <a:srgbClr val="C03BC4"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cs typeface="Segoe UI Semibold"/>
            </a:endParaRPr>
          </a:p>
        </p:txBody>
      </p:sp>
      <p:pic>
        <p:nvPicPr>
          <p:cNvPr id="2" name="Picture 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8655D781-66D1-6068-85F4-C7FC65B3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82A78-18A2-EB15-A76B-6F52B46B588C}"/>
              </a:ext>
            </a:extLst>
          </p:cNvPr>
          <p:cNvSpPr txBox="1"/>
          <p:nvPr/>
        </p:nvSpPr>
        <p:spPr>
          <a:xfrm>
            <a:off x="587829" y="376518"/>
            <a:ext cx="68477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latin typeface="Segoe UI Semibold"/>
                <a:cs typeface="Segoe UI Semibold"/>
              </a:rPr>
              <a:t>Market Opportunity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462F0-42EE-D4D3-B601-9BD6CF8AE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177" y="3897788"/>
            <a:ext cx="344010" cy="3440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DBC2256-4049-4CE3-E756-D68F67429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2187" y="3897788"/>
            <a:ext cx="344010" cy="34401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67B7607-4D38-5B91-D7BB-EDB7AE973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9197" y="3897788"/>
            <a:ext cx="344010" cy="34401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8C33B7-D88A-B920-80D7-9FE3281EB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6207" y="3897788"/>
            <a:ext cx="344010" cy="3440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B0B7F79-C04D-7E10-690E-B256A749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3217" y="3897788"/>
            <a:ext cx="344010" cy="3440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5FEC16D-97F9-24A5-AEC7-DFE1C964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30227" y="3897788"/>
            <a:ext cx="344010" cy="344010"/>
          </a:xfrm>
          <a:prstGeom prst="rect">
            <a:avLst/>
          </a:prstGeom>
        </p:spPr>
      </p:pic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F24292C7-DFBD-D593-B0CC-A4EC9385C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5982710" y="2872818"/>
            <a:ext cx="409515" cy="24805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78D4"/>
              </a:gs>
              <a:gs pos="0">
                <a:srgbClr val="C03BC4"/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8" name="Chart 27" descr="Line chart displaying an upwards trend of tokens doubling from May 2024 (value of approximately 15 trillion) to October 2024 (value of just under 30 trillion).">
            <a:extLst>
              <a:ext uri="{FF2B5EF4-FFF2-40B4-BE49-F238E27FC236}">
                <a16:creationId xmlns:a16="http://schemas.microsoft.com/office/drawing/2014/main" id="{87437AF0-28C7-9E32-B205-D48D64807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339505"/>
              </p:ext>
            </p:extLst>
          </p:nvPr>
        </p:nvGraphicFramePr>
        <p:xfrm>
          <a:off x="8479664" y="2608017"/>
          <a:ext cx="2968794" cy="2161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29" name="Graphic 28" descr="Play outline">
            <a:extLst>
              <a:ext uri="{FF2B5EF4-FFF2-40B4-BE49-F238E27FC236}">
                <a16:creationId xmlns:a16="http://schemas.microsoft.com/office/drawing/2014/main" id="{C87EBA78-7902-CEB8-EC36-25B8231891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15281" y="3952412"/>
            <a:ext cx="309074" cy="3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35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1.48148E-6 L -3.12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28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D9D79014-C5E2-7450-5D43-FACCF721BC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339168" y="1981636"/>
            <a:ext cx="2328378" cy="854751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rgbClr val="C03BC4"/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Integrate Live </a:t>
            </a:r>
            <a:r>
              <a:rPr lang="en-US" sz="1600">
                <a:solidFill>
                  <a:srgbClr val="FFFFFF"/>
                </a:solidFill>
                <a:latin typeface="Segoe Sans Display Semibold"/>
                <a:cs typeface="Segoe Sans Display Semibold"/>
              </a:rPr>
              <a:t>V</a:t>
            </a:r>
            <a:r>
              <a:rPr kumimoji="0" lang="en-US" sz="1600" b="1" i="0" u="none" strike="noStrike" kern="120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ideo</a:t>
            </a: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 Stream</a:t>
            </a:r>
            <a:endParaRPr lang="en-US" sz="1600" b="1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/>
              <a:cs typeface="Segoe Sans Display Semibold"/>
            </a:endParaRP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92CE821C-CCBD-59FC-0FBA-340DEB728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3457368" y="1981636"/>
            <a:ext cx="2328378" cy="813644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rgbClr val="C03BC4"/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Launch web/mobile app</a:t>
            </a:r>
            <a:endParaRPr lang="en-US" sz="1600" b="1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/>
              <a:cs typeface="Segoe Sans Display Semibold"/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D621317F-15F9-B47C-2752-E40A77A78E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6635775" y="1981636"/>
            <a:ext cx="2207964" cy="813644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rgbClr val="C03BC4"/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lang="en-US" sz="1600">
                <a:solidFill>
                  <a:srgbClr val="FFFFFF"/>
                </a:solidFill>
                <a:latin typeface="Segoe Sans Display Semibold"/>
                <a:cs typeface="Segoe Sans Display Semibold"/>
              </a:rPr>
              <a:t>Two-way communication </a:t>
            </a:r>
          </a:p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Speech</a:t>
            </a:r>
            <a:r>
              <a:rPr lang="en-US" sz="1600">
                <a:solidFill>
                  <a:srgbClr val="FFFFFF"/>
                </a:solidFill>
                <a:latin typeface="Segoe Sans Display Semibold"/>
                <a:cs typeface="Segoe Sans Display Semibold"/>
              </a:rPr>
              <a:t>-to-sign </a:t>
            </a:r>
            <a:endParaRPr lang="en-US" sz="1600" b="1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/>
              <a:cs typeface="Segoe Sans Display Semibold"/>
            </a:endParaRPr>
          </a:p>
        </p:txBody>
      </p:sp>
      <p:pic>
        <p:nvPicPr>
          <p:cNvPr id="9" name="Picture 8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2E17ED93-107A-8BCF-D614-030CCDC7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5A111-A2F2-72C9-8667-03FCF76AAA6C}"/>
              </a:ext>
            </a:extLst>
          </p:cNvPr>
          <p:cNvSpPr txBox="1"/>
          <p:nvPr/>
        </p:nvSpPr>
        <p:spPr>
          <a:xfrm>
            <a:off x="587829" y="376518"/>
            <a:ext cx="68477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latin typeface="Segoe UI Semibold"/>
                <a:cs typeface="Segoe UI Semibold"/>
              </a:rPr>
              <a:t>What’s Next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D5235A-0334-5FD4-71B4-2EBFF8A692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693768" y="2022743"/>
            <a:ext cx="2207964" cy="813644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rgbClr val="C03BC4"/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lang="en-US" sz="1600">
                <a:solidFill>
                  <a:srgbClr val="FFFFFF"/>
                </a:solidFill>
                <a:latin typeface="Segoe Sans Display Semibold"/>
                <a:cs typeface="Segoe Sans Display Semibold"/>
              </a:rPr>
              <a:t>Multi-National Sign Language</a:t>
            </a:r>
            <a:endParaRPr lang="en-US" sz="1600" b="1" i="0" u="none" strike="noStrike" kern="120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/>
              <a:cs typeface="Segoe Sans Display Semibold"/>
            </a:endParaRPr>
          </a:p>
        </p:txBody>
      </p:sp>
      <p:sp>
        <p:nvSpPr>
          <p:cNvPr id="45" name="Rectangle: Rounded Corners 12">
            <a:extLst>
              <a:ext uri="{FF2B5EF4-FFF2-40B4-BE49-F238E27FC236}">
                <a16:creationId xmlns:a16="http://schemas.microsoft.com/office/drawing/2014/main" id="{41A5DC68-7023-9D4A-27BE-2F12FDDB40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1785439" y="3846400"/>
            <a:ext cx="2328378" cy="854751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Inclusive schools &amp; universities</a:t>
            </a:r>
          </a:p>
        </p:txBody>
      </p:sp>
      <p:sp>
        <p:nvSpPr>
          <p:cNvPr id="46" name="Rectangle: Rounded Corners 12">
            <a:extLst>
              <a:ext uri="{FF2B5EF4-FFF2-40B4-BE49-F238E27FC236}">
                <a16:creationId xmlns:a16="http://schemas.microsoft.com/office/drawing/2014/main" id="{E5F5B22E-5A98-5851-6FB6-0C9DCB2C24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5308096" y="3846400"/>
            <a:ext cx="2328378" cy="854751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Healthcare providers</a:t>
            </a:r>
          </a:p>
        </p:txBody>
      </p:sp>
      <p:sp>
        <p:nvSpPr>
          <p:cNvPr id="47" name="Rectangle: Rounded Corners 12">
            <a:extLst>
              <a:ext uri="{FF2B5EF4-FFF2-40B4-BE49-F238E27FC236}">
                <a16:creationId xmlns:a16="http://schemas.microsoft.com/office/drawing/2014/main" id="{C5D1D2FA-0D44-C87A-1A28-993B0B9A22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8843739" y="3846400"/>
            <a:ext cx="2328378" cy="854751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0078D4"/>
              </a:gs>
            </a:gsLst>
            <a:lin ang="2700000" scaled="1"/>
            <a:tileRect/>
          </a:gradFill>
        </p:spPr>
        <p:txBody>
          <a:bodyPr wrap="square" lIns="0" tIns="0" rIns="0" bIns="457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cs typeface="Segoe Sans Display Semibold"/>
              </a:rPr>
              <a:t>Public service agencies</a:t>
            </a:r>
          </a:p>
        </p:txBody>
      </p:sp>
    </p:spTree>
    <p:extLst>
      <p:ext uri="{BB962C8B-B14F-4D97-AF65-F5344CB8AC3E}">
        <p14:creationId xmlns:p14="http://schemas.microsoft.com/office/powerpoint/2010/main" val="27403427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108E-AF9A-E843-C238-5653C36A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2693AA76-A8D3-8EE1-C690-2FE29DD2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BE19703-AAD4-C6C6-8596-ACA100373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2154436"/>
          </a:xfrm>
        </p:spPr>
        <p:txBody>
          <a:bodyPr/>
          <a:lstStyle/>
          <a:p>
            <a:pPr algn="ctr"/>
            <a:r>
              <a:rPr lang="en-US" sz="2400" b="1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Empower every person and every organization on the planet to achieve more.</a:t>
            </a:r>
          </a:p>
          <a:p>
            <a:endParaRPr lang="en-US" sz="4400" b="1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latin typeface="Segoe UI Semibold"/>
              <a:cs typeface="Segoe UI Semibold"/>
            </a:endParaRPr>
          </a:p>
          <a:p>
            <a:endParaRPr lang="en-US"/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EC26A8-701C-AAEE-FCD3-5E33CB052E8A}"/>
              </a:ext>
            </a:extLst>
          </p:cNvPr>
          <p:cNvSpPr txBox="1"/>
          <p:nvPr/>
        </p:nvSpPr>
        <p:spPr>
          <a:xfrm>
            <a:off x="498182" y="824753"/>
            <a:ext cx="80964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धरती पर हर व्यक्ति और हर संगठन को अधिक हासिल करने के लिए सशक्त बनाना।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D56962-9ACA-7D64-AE7B-7ED007B1415B}"/>
              </a:ext>
            </a:extLst>
          </p:cNvPr>
          <p:cNvSpPr txBox="1"/>
          <p:nvPr/>
        </p:nvSpPr>
        <p:spPr>
          <a:xfrm>
            <a:off x="4090468" y="5198248"/>
            <a:ext cx="77058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/>
              <a:t>赋能地球上的每一个人与每一个组织，帮助他们达成更多目标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AF30D-E864-35B6-8989-C839E7AF3D4E}"/>
              </a:ext>
            </a:extLst>
          </p:cNvPr>
          <p:cNvSpPr txBox="1"/>
          <p:nvPr/>
        </p:nvSpPr>
        <p:spPr>
          <a:xfrm>
            <a:off x="75560" y="4122484"/>
            <a:ext cx="103696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Iedere persoon en elke organisatie op de planeet in staat stellen om meer te bereiken.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0727C-DD46-C673-0E92-F694168F0A70}"/>
              </a:ext>
            </a:extLst>
          </p:cNvPr>
          <p:cNvSpPr txBox="1"/>
          <p:nvPr/>
        </p:nvSpPr>
        <p:spPr>
          <a:xfrm>
            <a:off x="2073409" y="1900518"/>
            <a:ext cx="95563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Jede Person und jede Organisation auf der Welt befähigen, mehr zu erreichen.</a:t>
            </a:r>
          </a:p>
        </p:txBody>
      </p:sp>
    </p:spTree>
    <p:extLst>
      <p:ext uri="{BB962C8B-B14F-4D97-AF65-F5344CB8AC3E}">
        <p14:creationId xmlns:p14="http://schemas.microsoft.com/office/powerpoint/2010/main" val="19198865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7908-0BBA-FC42-2FA8-00F429AF4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11FADC-E7A8-AFF4-B0B3-45B7B005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2462213"/>
          </a:xfrm>
        </p:spPr>
        <p:txBody>
          <a:bodyPr/>
          <a:lstStyle/>
          <a:p>
            <a:r>
              <a:rPr lang="en-US" sz="440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Thank you</a:t>
            </a:r>
          </a:p>
          <a:p>
            <a:endParaRPr lang="en-US" sz="4400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latin typeface="Segoe UI Semibold"/>
              <a:cs typeface="Segoe UI Semibold"/>
            </a:endParaRPr>
          </a:p>
          <a:p>
            <a:endParaRPr lang="en-US"/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08905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52E1C-F35F-0B5E-E803-261CAC97D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CB34C2-21E0-AD64-2685-A49E64F6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1231106"/>
          </a:xfrm>
        </p:spPr>
        <p:txBody>
          <a:bodyPr/>
          <a:lstStyle/>
          <a:p>
            <a:r>
              <a:rPr lang="en-US" sz="440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Background and Statement </a:t>
            </a:r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88709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62F7-470B-A6A3-245B-B80BAE65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419D53-ED2C-34EC-BAE2-24A5329DBA50}"/>
              </a:ext>
            </a:extLst>
          </p:cNvPr>
          <p:cNvGrpSpPr/>
          <p:nvPr/>
        </p:nvGrpSpPr>
        <p:grpSpPr>
          <a:xfrm>
            <a:off x="108269" y="2840757"/>
            <a:ext cx="4194790" cy="1559746"/>
            <a:chOff x="307670" y="2177993"/>
            <a:chExt cx="4194790" cy="15597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758C3-7D5A-FC32-5C2A-6786D792FDEC}"/>
                </a:ext>
              </a:extLst>
            </p:cNvPr>
            <p:cNvSpPr txBox="1"/>
            <p:nvPr/>
          </p:nvSpPr>
          <p:spPr>
            <a:xfrm>
              <a:off x="307670" y="2177993"/>
              <a:ext cx="4194790" cy="1107996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14437" fontAlgn="base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>
                  <a:tab pos="1371655" algn="l"/>
                </a:tabLst>
                <a:defRPr kumimoji="0" sz="2800" b="1" i="0" u="none" strike="noStrike" cap="none" spc="0" normalizeH="0" baseline="0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Segoe UI Semibold"/>
                  <a:cs typeface="Segoe UI" panose="020B0502040204020203" pitchFamily="34" charset="0"/>
                </a:defRPr>
              </a:lvl1pPr>
              <a:lvl2pPr marL="228600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solidFill>
                    <a:schemeClr val="tx1"/>
                  </a:solidFill>
                </a:defRPr>
              </a:lvl2pPr>
              <a:lvl3pPr marL="457200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spc="0" baseline="0">
                  <a:solidFill>
                    <a:schemeClr val="tx1"/>
                  </a:solidFill>
                </a:defRPr>
              </a:lvl3pPr>
              <a:lvl4pPr marL="661988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solidFill>
                    <a:schemeClr val="tx1"/>
                  </a:solidFill>
                </a:defRPr>
              </a:lvl4pPr>
              <a:lvl5pPr marL="855663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solidFill>
                    <a:schemeClr val="tx1"/>
                  </a:soli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lang="en-US" sz="7200">
                  <a:ln>
                    <a:noFill/>
                  </a:ln>
                  <a:gradFill flip="none">
                    <a:gsLst>
                      <a:gs pos="0">
                        <a:srgbClr val="463668"/>
                      </a:gs>
                      <a:gs pos="100000">
                        <a:srgbClr val="73262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Variable Display"/>
                  <a:cs typeface="Segoe Sans Text Semibold"/>
                </a:rPr>
                <a:t>70M</a:t>
              </a:r>
              <a:endParaRPr lang="en-US" sz="7200" b="1" i="0" u="none" strike="noStrike" kern="1200" cap="none" spc="0" normalizeH="0" baseline="0" noProof="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" pitchFamily="2" charset="0"/>
                <a:cs typeface="Segoe Sans Text Semibold"/>
              </a:endParaRPr>
            </a:p>
          </p:txBody>
        </p:sp>
        <p:sp>
          <p:nvSpPr>
            <p:cNvPr id="7" name="Text Placeholder 14">
              <a:extLst>
                <a:ext uri="{FF2B5EF4-FFF2-40B4-BE49-F238E27FC236}">
                  <a16:creationId xmlns:a16="http://schemas.microsoft.com/office/drawing/2014/main" id="{B480DB71-7CAB-7E4C-6920-CE9952F1FBFB}"/>
                </a:ext>
              </a:extLst>
            </p:cNvPr>
            <p:cNvSpPr txBox="1">
              <a:spLocks/>
            </p:cNvSpPr>
            <p:nvPr/>
          </p:nvSpPr>
          <p:spPr>
            <a:xfrm>
              <a:off x="412099" y="3368407"/>
              <a:ext cx="3852773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556" marR="0" indent="-22855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kumimoji="0" lang="en-US" sz="2800" b="0" i="0" u="none" strike="noStrike" kern="1200" cap="none" spc="-50" normalizeH="0" baseline="0" dirty="0" smtClean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j-lt"/>
                  <a:cs typeface="Segoe UI Semibold"/>
                </a:defRPr>
              </a:lvl1pPr>
              <a:lvl2pPr marL="457112" marR="0" indent="-22855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099" marR="0" indent="-19998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801" marR="0" indent="-180940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741" marR="0" indent="-168243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4547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1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  <a:defRPr/>
              </a:pPr>
              <a:r>
                <a:rPr lang="en-US" sz="2400" b="1" spc="0">
                  <a:solidFill>
                    <a:srgbClr val="73262F"/>
                  </a:solidFill>
                  <a:latin typeface="Segoe UI Variable Display"/>
                  <a:cs typeface="Segoe Sans Text"/>
                </a:rPr>
                <a:t>people use sign language</a:t>
              </a:r>
              <a:endParaRPr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/>
                <a:cs typeface="Segoe Sans Tex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ECB363-233C-D514-A564-658B3EF48FD5}"/>
              </a:ext>
            </a:extLst>
          </p:cNvPr>
          <p:cNvGrpSpPr/>
          <p:nvPr/>
        </p:nvGrpSpPr>
        <p:grpSpPr>
          <a:xfrm>
            <a:off x="4297069" y="2669842"/>
            <a:ext cx="4087121" cy="1904944"/>
            <a:chOff x="4225966" y="2033792"/>
            <a:chExt cx="4087121" cy="1904944"/>
          </a:xfrm>
        </p:grpSpPr>
        <p:sp>
          <p:nvSpPr>
            <p:cNvPr id="8" name="Text Placeholder 14">
              <a:extLst>
                <a:ext uri="{FF2B5EF4-FFF2-40B4-BE49-F238E27FC236}">
                  <a16:creationId xmlns:a16="http://schemas.microsoft.com/office/drawing/2014/main" id="{CB3C63CD-D5E9-ACA2-EBD5-B52BF2011ED4}"/>
                </a:ext>
              </a:extLst>
            </p:cNvPr>
            <p:cNvSpPr txBox="1">
              <a:spLocks/>
            </p:cNvSpPr>
            <p:nvPr/>
          </p:nvSpPr>
          <p:spPr>
            <a:xfrm>
              <a:off x="4228270" y="3200072"/>
              <a:ext cx="3852773" cy="73866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556" marR="0" indent="-22855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kumimoji="0" lang="en-US" sz="2800" b="0" i="0" u="none" strike="noStrike" kern="1200" cap="none" spc="-50" normalizeH="0" baseline="0" dirty="0" smtClean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j-lt"/>
                  <a:cs typeface="Segoe UI Semibold"/>
                </a:defRPr>
              </a:lvl1pPr>
              <a:lvl2pPr marL="457112" marR="0" indent="-22855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099" marR="0" indent="-199986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801" marR="0" indent="-180940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741" marR="0" indent="-168243" algn="l" defTabSz="932563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4547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30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111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94" indent="-233141" algn="l" defTabSz="9325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  <a:defRPr/>
              </a:pPr>
              <a:r>
                <a:rPr lang="en-US" sz="2400" b="1" spc="0">
                  <a:solidFill>
                    <a:srgbClr val="73262F"/>
                  </a:solidFill>
                  <a:latin typeface="Segoe UI Variable Display"/>
                  <a:cs typeface="Segoe Sans Text"/>
                </a:rPr>
                <a:t>Translation tools support sign language as input</a:t>
              </a:r>
              <a:endPara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cs typeface="Segoe Sans Tex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033844-E123-8F2D-47DF-136A27A1A93F}"/>
                </a:ext>
              </a:extLst>
            </p:cNvPr>
            <p:cNvSpPr txBox="1"/>
            <p:nvPr/>
          </p:nvSpPr>
          <p:spPr>
            <a:xfrm>
              <a:off x="4225966" y="2033792"/>
              <a:ext cx="4087121" cy="135421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14437" fontAlgn="base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>
                  <a:tab pos="1371655" algn="l"/>
                </a:tabLst>
                <a:defRPr kumimoji="0" sz="2800" b="1" i="0" u="none" strike="noStrike" cap="none" spc="0" normalizeH="0" baseline="0">
                  <a:ln w="3175">
                    <a:noFill/>
                  </a:ln>
                  <a:gradFill flip="none" rotWithShape="1">
                    <a:gsLst>
                      <a:gs pos="100000">
                        <a:srgbClr val="318581"/>
                      </a:gs>
                      <a:gs pos="0">
                        <a:srgbClr val="F65567"/>
                      </a:gs>
                      <a:gs pos="32000">
                        <a:srgbClr val="AC35AF"/>
                      </a:gs>
                      <a:gs pos="6800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Segoe UI Semibold"/>
                  <a:cs typeface="Segoe UI" panose="020B0502040204020203" pitchFamily="34" charset="0"/>
                </a:defRPr>
              </a:lvl1pPr>
              <a:lvl2pPr marL="228600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solidFill>
                    <a:schemeClr val="tx1"/>
                  </a:solidFill>
                </a:defRPr>
              </a:lvl2pPr>
              <a:lvl3pPr marL="457200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spc="0" baseline="0">
                  <a:solidFill>
                    <a:schemeClr val="tx1"/>
                  </a:solidFill>
                </a:defRPr>
              </a:lvl3pPr>
              <a:lvl4pPr marL="661988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solidFill>
                    <a:schemeClr val="tx1"/>
                  </a:solidFill>
                </a:defRPr>
              </a:lvl4pPr>
              <a:lvl5pPr marL="855663" marR="0" indent="0" algn="ctr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spc="0" baseline="0">
                  <a:solidFill>
                    <a:schemeClr val="tx1"/>
                  </a:soli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lang="en-US" sz="8800">
                  <a:ln>
                    <a:noFill/>
                  </a:ln>
                  <a:gradFill flip="none">
                    <a:gsLst>
                      <a:gs pos="0">
                        <a:srgbClr val="463668"/>
                      </a:gs>
                      <a:gs pos="100000">
                        <a:srgbClr val="73262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Variable Display"/>
                  <a:cs typeface="Segoe Sans Text Semibold"/>
                </a:rPr>
                <a:t>&lt;1%</a:t>
              </a:r>
              <a:endParaRPr lang="en-US" sz="9650" b="1" i="0" u="none" strike="noStrike" kern="1200" cap="none" spc="0" normalizeH="0" baseline="0" noProof="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" pitchFamily="2" charset="0"/>
                <a:cs typeface="Segoe Sans Text Semibold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1E4B2D5-2B0A-23CA-F184-439E98212B3E}"/>
              </a:ext>
            </a:extLst>
          </p:cNvPr>
          <p:cNvSpPr txBox="1"/>
          <p:nvPr/>
        </p:nvSpPr>
        <p:spPr>
          <a:xfrm>
            <a:off x="587829" y="376518"/>
            <a:ext cx="10075048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latin typeface="Segoe UI Semibold"/>
                <a:cs typeface="Segoe UI Semibold"/>
              </a:rPr>
              <a:t>70 Million Use It. Almost No One Supports It.</a:t>
            </a:r>
            <a:endParaRPr lang="en-US"/>
          </a:p>
        </p:txBody>
      </p:sp>
      <p:pic>
        <p:nvPicPr>
          <p:cNvPr id="3" name="Picture 2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BBC1CCA9-5D92-C3DE-A40B-323EE07A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7EDE9-5636-EF49-C5C6-6DD9640D0F89}"/>
              </a:ext>
            </a:extLst>
          </p:cNvPr>
          <p:cNvSpPr txBox="1"/>
          <p:nvPr/>
        </p:nvSpPr>
        <p:spPr>
          <a:xfrm>
            <a:off x="8606934" y="2573701"/>
            <a:ext cx="3110368" cy="20928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880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"/>
                <a:cs typeface="Segoe Sans Text Semibold"/>
              </a:rPr>
              <a:t>&lt;2%</a:t>
            </a:r>
            <a:endParaRPr lang="en-US" sz="8800" b="1" i="0" u="none" strike="noStrike" kern="1200" cap="none" spc="0" normalizeH="0" baseline="0" noProof="0">
              <a:ln>
                <a:noFill/>
              </a:ln>
              <a:gradFill flip="none">
                <a:gsLst>
                  <a:gs pos="0">
                    <a:srgbClr val="463668"/>
                  </a:gs>
                  <a:gs pos="100000">
                    <a:srgbClr val="73262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"/>
              <a:cs typeface="Segoe Sans Text Semibold"/>
            </a:endParaRP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2400">
                <a:ln>
                  <a:noFill/>
                </a:ln>
                <a:gradFill flip="none">
                  <a:gsLst>
                    <a:gs pos="0">
                      <a:srgbClr val="463668"/>
                    </a:gs>
                    <a:gs pos="100000">
                      <a:srgbClr val="73262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"/>
                <a:cs typeface="Segoe Sans Text Semibold"/>
              </a:rPr>
              <a:t>Public websites are fully accessible  </a:t>
            </a:r>
            <a:endParaRPr lang="en-US" sz="2400" b="1" i="0" u="none" strike="noStrike" kern="1200" cap="none" spc="0" normalizeH="0" baseline="0" noProof="0">
              <a:ln>
                <a:noFill/>
              </a:ln>
              <a:gradFill flip="none">
                <a:gsLst>
                  <a:gs pos="0">
                    <a:srgbClr val="463668"/>
                  </a:gs>
                  <a:gs pos="100000">
                    <a:srgbClr val="73262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"/>
              <a:cs typeface="Segoe Sans Tex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911773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504E5-3ADB-201F-C534-39A39DE5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AE7CE55F-E280-637D-585A-25AA223A4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367381"/>
            <a:ext cx="2527580" cy="2795366"/>
          </a:xfrm>
          <a:prstGeom prst="roundRect">
            <a:avLst>
              <a:gd name="adj" fmla="val 7161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 descr="Enrich employee experiences&#10;">
            <a:extLst>
              <a:ext uri="{FF2B5EF4-FFF2-40B4-BE49-F238E27FC236}">
                <a16:creationId xmlns:a16="http://schemas.microsoft.com/office/drawing/2014/main" id="{4909EAC6-902C-2903-9696-0CC503E24A3C}"/>
              </a:ext>
            </a:extLst>
          </p:cNvPr>
          <p:cNvSpPr txBox="1"/>
          <p:nvPr/>
        </p:nvSpPr>
        <p:spPr>
          <a:xfrm>
            <a:off x="827945" y="2951813"/>
            <a:ext cx="2049908" cy="150297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b="1">
                <a:ln w="3175">
                  <a:noFill/>
                </a:ln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/>
                <a:cs typeface="Segoe Sans Text Semibold"/>
              </a:rPr>
              <a:t>Lack of sign language  </a:t>
            </a:r>
            <a:endParaRPr lang="en-US" b="1">
              <a:ln w="3175">
                <a:noFill/>
              </a:ln>
              <a:gradFill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  <a:cs typeface="Segoe Sans Text Semibold" pitchFamily="2" charset="0"/>
            </a:endParaRPr>
          </a:p>
          <a:p>
            <a:pPr>
              <a:defRPr/>
            </a:pPr>
            <a:r>
              <a:rPr lang="en-US" b="1">
                <a:ln w="3175">
                  <a:noFill/>
                </a:ln>
                <a:gradFill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/>
                <a:cs typeface="Segoe Sans Text Semibold"/>
              </a:rPr>
              <a:t>translation tools</a:t>
            </a:r>
            <a:endParaRPr lang="en-US" sz="24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cs typeface="Segoe Sans Text Semibold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52AE58-C767-65EC-5532-493E5013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07707" y="1937773"/>
            <a:ext cx="888692" cy="888692"/>
          </a:xfrm>
          <a:prstGeom prst="ellipse">
            <a:avLst/>
          </a:prstGeom>
          <a:gradFill flip="none" rotWithShape="1">
            <a:gsLst>
              <a:gs pos="0">
                <a:srgbClr val="FFC6CC"/>
              </a:gs>
              <a:gs pos="80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 w="12700" cap="rnd">
            <a:noFill/>
          </a:ln>
        </p:spPr>
        <p:txBody>
          <a:bodyPr wrap="none" lIns="0" tIns="0" rIns="0" bIns="45720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3670">
                    <a:prstClr val="black"/>
                  </a:gs>
                  <a:gs pos="25688">
                    <a:prstClr val="black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789FC23F-E79F-6BDE-FF28-D44C30555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420101" y="2367381"/>
            <a:ext cx="2527580" cy="2795366"/>
          </a:xfrm>
          <a:prstGeom prst="roundRect">
            <a:avLst>
              <a:gd name="adj" fmla="val 6784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TextBox 19" descr="Reinvent customer engagement&#10;">
            <a:extLst>
              <a:ext uri="{FF2B5EF4-FFF2-40B4-BE49-F238E27FC236}">
                <a16:creationId xmlns:a16="http://schemas.microsoft.com/office/drawing/2014/main" id="{E917C0BF-F6AB-2A72-0276-BA19A42B7ECB}"/>
              </a:ext>
            </a:extLst>
          </p:cNvPr>
          <p:cNvSpPr txBox="1"/>
          <p:nvPr/>
        </p:nvSpPr>
        <p:spPr>
          <a:xfrm>
            <a:off x="3637399" y="3044385"/>
            <a:ext cx="2092985" cy="147732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gradFill flip="none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/>
                <a:cs typeface="Segoe Sans Text Semibold"/>
              </a:rPr>
              <a:t>Tone and emotion are often lost in translation</a:t>
            </a:r>
            <a:endParaRPr lang="en-US">
              <a:ea typeface="+mn-ea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379F66-D8E0-3829-1900-AB8BA04C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39545" y="1937773"/>
            <a:ext cx="888692" cy="888692"/>
          </a:xfrm>
          <a:prstGeom prst="ellipse">
            <a:avLst/>
          </a:prstGeom>
          <a:gradFill flip="none" rotWithShape="1">
            <a:gsLst>
              <a:gs pos="0">
                <a:srgbClr val="FFC6CC"/>
              </a:gs>
              <a:gs pos="80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 w="12700" cap="rnd">
            <a:noFill/>
          </a:ln>
        </p:spPr>
        <p:txBody>
          <a:bodyPr wrap="none" lIns="0" tIns="0" rIns="0" bIns="45720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3670">
                    <a:prstClr val="black"/>
                  </a:gs>
                  <a:gs pos="25688">
                    <a:prstClr val="black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25" name="Rectangle: Rounded Corners 8">
            <a:extLst>
              <a:ext uri="{FF2B5EF4-FFF2-40B4-BE49-F238E27FC236}">
                <a16:creationId xmlns:a16="http://schemas.microsoft.com/office/drawing/2014/main" id="{CAFA8365-118D-AB96-2F6E-573BBBDC7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51938" y="2367381"/>
            <a:ext cx="2527580" cy="2795366"/>
          </a:xfrm>
          <a:prstGeom prst="roundRect">
            <a:avLst>
              <a:gd name="adj" fmla="val 6784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TextBox 25" descr="Reshape businessprocesses&#10;">
            <a:extLst>
              <a:ext uri="{FF2B5EF4-FFF2-40B4-BE49-F238E27FC236}">
                <a16:creationId xmlns:a16="http://schemas.microsoft.com/office/drawing/2014/main" id="{F492173D-EEFB-3AFE-DEBD-D795C73555BF}"/>
              </a:ext>
            </a:extLst>
          </p:cNvPr>
          <p:cNvSpPr txBox="1"/>
          <p:nvPr/>
        </p:nvSpPr>
        <p:spPr>
          <a:xfrm>
            <a:off x="6364586" y="3146822"/>
            <a:ext cx="2302284" cy="150297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gradFill flip="none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/>
                <a:cs typeface="Segoe Sans Text Semibold"/>
              </a:rPr>
              <a:t>Limited multilingual accessibility</a:t>
            </a:r>
            <a:endParaRPr lang="en-US" sz="2400" b="0" i="0" u="none" strike="noStrike" kern="1200" cap="none" spc="0" normalizeH="0" baseline="0" noProof="0">
              <a:ln>
                <a:noFill/>
              </a:ln>
              <a:gradFill flip="none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 Semib"/>
              <a:cs typeface="Segoe Sans Text Semibold"/>
            </a:endParaRPr>
          </a:p>
          <a:p>
            <a:pPr>
              <a:defRPr/>
            </a:pPr>
            <a:endParaRPr lang="en-US">
              <a:gradFill flip="none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Variable Display Semib" pitchFamily="2" charset="0"/>
              <a:cs typeface="Segoe Sans Text Semibold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B21065-93D0-F166-3455-7D8A907D5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71381" y="1937773"/>
            <a:ext cx="888692" cy="888692"/>
          </a:xfrm>
          <a:prstGeom prst="ellipse">
            <a:avLst/>
          </a:prstGeom>
          <a:gradFill flip="none" rotWithShape="1">
            <a:gsLst>
              <a:gs pos="0">
                <a:srgbClr val="FFC6CC"/>
              </a:gs>
              <a:gs pos="80000">
                <a:srgbClr val="A9D5ED"/>
              </a:gs>
            </a:gsLst>
            <a:path path="circle">
              <a:fillToRect l="100000" t="100000"/>
            </a:path>
            <a:tileRect r="-100000" b="-100000"/>
          </a:gradFill>
          <a:ln w="12700" cap="rnd">
            <a:noFill/>
          </a:ln>
        </p:spPr>
        <p:txBody>
          <a:bodyPr wrap="none" lIns="0" tIns="0" rIns="0" bIns="45720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3670">
                    <a:prstClr val="black"/>
                  </a:gs>
                  <a:gs pos="25688">
                    <a:prstClr val="black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  <a:sym typeface="Rubik Light"/>
            </a:endParaRPr>
          </a:p>
        </p:txBody>
      </p:sp>
      <p:grpSp>
        <p:nvGrpSpPr>
          <p:cNvPr id="30" name="Group 29" descr="Bend the &#10;curve on innovation">
            <a:extLst>
              <a:ext uri="{FF2B5EF4-FFF2-40B4-BE49-F238E27FC236}">
                <a16:creationId xmlns:a16="http://schemas.microsoft.com/office/drawing/2014/main" id="{9B71FB6F-59A3-9B06-4BDB-3EF61C9D10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9083776" y="1937773"/>
            <a:ext cx="2527580" cy="3224974"/>
            <a:chOff x="9083776" y="2206714"/>
            <a:chExt cx="2527580" cy="3224974"/>
          </a:xfrm>
        </p:grpSpPr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81F9621F-BA11-7AB0-9522-3F4C06D3E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776" y="2636322"/>
              <a:ext cx="2527580" cy="2795366"/>
            </a:xfrm>
            <a:prstGeom prst="roundRect">
              <a:avLst>
                <a:gd name="adj" fmla="val 6784"/>
              </a:avLst>
            </a:prstGeom>
            <a:gradFill flip="none" rotWithShape="1">
              <a:gsLst>
                <a:gs pos="80000">
                  <a:srgbClr val="A9D5ED">
                    <a:alpha val="10000"/>
                  </a:srgbClr>
                </a:gs>
                <a:gs pos="0">
                  <a:srgbClr val="FFC6CC">
                    <a:alpha val="1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" name="TextBox 31" descr="Bend the curve on innovation&#10;">
              <a:extLst>
                <a:ext uri="{FF2B5EF4-FFF2-40B4-BE49-F238E27FC236}">
                  <a16:creationId xmlns:a16="http://schemas.microsoft.com/office/drawing/2014/main" id="{CA68BD16-2A44-E8FA-2C29-7F3EF35F852C}"/>
                </a:ext>
              </a:extLst>
            </p:cNvPr>
            <p:cNvSpPr txBox="1"/>
            <p:nvPr/>
          </p:nvSpPr>
          <p:spPr>
            <a:xfrm>
              <a:off x="9230637" y="3306889"/>
              <a:ext cx="2240262" cy="1528624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defRPr/>
              </a:pPr>
              <a:r>
                <a:rPr lang="en-GB">
                  <a:gradFill flip="none">
                    <a:gsLst>
                      <a:gs pos="0">
                        <a:srgbClr val="73262F"/>
                      </a:gs>
                      <a:gs pos="80000">
                        <a:srgbClr val="2A446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Variable Display Semib"/>
                  <a:cs typeface="Segoe Sans Text Semibold"/>
                </a:rPr>
                <a:t>Communication gap for </a:t>
              </a:r>
              <a:endParaRPr lang="en-GB"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Sans Text Semibold" pitchFamily="2" charset="0"/>
              </a:endParaRPr>
            </a:p>
            <a:p>
              <a:pPr>
                <a:defRPr/>
              </a:pPr>
              <a:r>
                <a:rPr lang="en-GB">
                  <a:gradFill flip="none">
                    <a:gsLst>
                      <a:gs pos="0">
                        <a:srgbClr val="73262F"/>
                      </a:gs>
                      <a:gs pos="80000">
                        <a:srgbClr val="2A446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Variable Display Semib"/>
                  <a:cs typeface="Segoe Sans Text Semibold"/>
                </a:rPr>
                <a:t>the deaf and </a:t>
              </a:r>
              <a:endParaRPr lang="en-GB">
                <a:gradFill flip="none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Sans Text Semibold" pitchFamily="2" charset="0"/>
              </a:endParaRPr>
            </a:p>
            <a:p>
              <a:pPr>
                <a:defRPr/>
              </a:pPr>
              <a:r>
                <a:rPr lang="en-GB">
                  <a:gradFill flip="none">
                    <a:gsLst>
                      <a:gs pos="0">
                        <a:srgbClr val="73262F"/>
                      </a:gs>
                      <a:gs pos="80000">
                        <a:srgbClr val="2A446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Variable Display Semib"/>
                  <a:cs typeface="Segoe Sans Text Semibold"/>
                </a:rPr>
                <a:t>hard-of-hearing</a:t>
              </a:r>
              <a:endParaRPr lang="en-GB" sz="2400" b="0" i="0" u="none" strike="noStrike" kern="1200" cap="none" spc="0" normalizeH="0" baseline="0" noProof="0">
                <a:ln>
                  <a:noFill/>
                </a:ln>
                <a:gradFill flip="none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cs typeface="Segoe Sans Text Semibold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31648C-0B60-5094-E664-73E8D8258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903221" y="2206714"/>
              <a:ext cx="888692" cy="888692"/>
            </a:xfrm>
            <a:prstGeom prst="ellipse">
              <a:avLst/>
            </a:prstGeom>
            <a:gradFill flip="none" rotWithShape="1">
              <a:gsLst>
                <a:gs pos="0">
                  <a:srgbClr val="FFC6CC"/>
                </a:gs>
                <a:gs pos="80000">
                  <a:srgbClr val="A9D5ED"/>
                </a:gs>
              </a:gsLst>
              <a:path path="circle">
                <a:fillToRect l="100000" t="100000"/>
              </a:path>
              <a:tileRect r="-100000" b="-100000"/>
            </a:gradFill>
            <a:ln w="12700" cap="rnd">
              <a:noFill/>
            </a:ln>
          </p:spPr>
          <p:txBody>
            <a:bodyPr wrap="none" lIns="0" tIns="0" rIns="0" bIns="45720" rtlCol="0" anchor="ctr" anchorCtr="0">
              <a:noAutofit/>
            </a:bodyPr>
            <a:lstStyle/>
            <a:p>
              <a:pPr marL="0" marR="0" lvl="0" indent="0" algn="ctr" defTabSz="914437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670">
                      <a:prstClr val="black"/>
                    </a:gs>
                    <a:gs pos="25688">
                      <a:prstClr val="black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endParaRPr>
            </a:p>
          </p:txBody>
        </p:sp>
      </p:grpSp>
      <p:sp>
        <p:nvSpPr>
          <p:cNvPr id="23" name="Graphic 27">
            <a:extLst>
              <a:ext uri="{FF2B5EF4-FFF2-40B4-BE49-F238E27FC236}">
                <a16:creationId xmlns:a16="http://schemas.microsoft.com/office/drawing/2014/main" id="{4B33FDFB-C79E-D14E-E2A8-5CB26FB80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329069" y="2198682"/>
            <a:ext cx="374982" cy="336495"/>
          </a:xfrm>
          <a:custGeom>
            <a:avLst/>
            <a:gdLst>
              <a:gd name="connsiteX0" fmla="*/ 157427 w 421134"/>
              <a:gd name="connsiteY0" fmla="*/ 0 h 377911"/>
              <a:gd name="connsiteX1" fmla="*/ 0 w 421134"/>
              <a:gd name="connsiteY1" fmla="*/ 157427 h 377911"/>
              <a:gd name="connsiteX2" fmla="*/ 14764 w 421134"/>
              <a:gd name="connsiteY2" fmla="*/ 224069 h 377911"/>
              <a:gd name="connsiteX3" fmla="*/ 456 w 421134"/>
              <a:gd name="connsiteY3" fmla="*/ 290029 h 377911"/>
              <a:gd name="connsiteX4" fmla="*/ 24662 w 421134"/>
              <a:gd name="connsiteY4" fmla="*/ 314592 h 377911"/>
              <a:gd name="connsiteX5" fmla="*/ 92597 w 421134"/>
              <a:gd name="connsiteY5" fmla="*/ 300923 h 377911"/>
              <a:gd name="connsiteX6" fmla="*/ 157427 w 421134"/>
              <a:gd name="connsiteY6" fmla="*/ 314854 h 377911"/>
              <a:gd name="connsiteX7" fmla="*/ 314854 w 421134"/>
              <a:gd name="connsiteY7" fmla="*/ 157427 h 377911"/>
              <a:gd name="connsiteX8" fmla="*/ 157427 w 421134"/>
              <a:gd name="connsiteY8" fmla="*/ 0 h 377911"/>
              <a:gd name="connsiteX9" fmla="*/ 156628 w 421134"/>
              <a:gd name="connsiteY9" fmla="*/ 335836 h 377911"/>
              <a:gd name="connsiteX10" fmla="*/ 263672 w 421134"/>
              <a:gd name="connsiteY10" fmla="*/ 377829 h 377911"/>
              <a:gd name="connsiteX11" fmla="*/ 328488 w 421134"/>
              <a:gd name="connsiteY11" fmla="*/ 363904 h 377911"/>
              <a:gd name="connsiteX12" fmla="*/ 389643 w 421134"/>
              <a:gd name="connsiteY12" fmla="*/ 377340 h 377911"/>
              <a:gd name="connsiteX13" fmla="*/ 420444 w 421134"/>
              <a:gd name="connsiteY13" fmla="*/ 345868 h 377911"/>
              <a:gd name="connsiteX14" fmla="*/ 406343 w 421134"/>
              <a:gd name="connsiteY14" fmla="*/ 287025 h 377911"/>
              <a:gd name="connsiteX15" fmla="*/ 421099 w 421134"/>
              <a:gd name="connsiteY15" fmla="*/ 220402 h 377911"/>
              <a:gd name="connsiteX16" fmla="*/ 315169 w 421134"/>
              <a:gd name="connsiteY16" fmla="*/ 71590 h 377911"/>
              <a:gd name="connsiteX17" fmla="*/ 331953 w 421134"/>
              <a:gd name="connsiteY17" fmla="*/ 114559 h 377911"/>
              <a:gd name="connsiteX18" fmla="*/ 389613 w 421134"/>
              <a:gd name="connsiteY18" fmla="*/ 220402 h 377911"/>
              <a:gd name="connsiteX19" fmla="*/ 375674 w 421134"/>
              <a:gd name="connsiteY19" fmla="*/ 278058 h 377911"/>
              <a:gd name="connsiteX20" fmla="*/ 372935 w 421134"/>
              <a:gd name="connsiteY20" fmla="*/ 283369 h 377911"/>
              <a:gd name="connsiteX21" fmla="*/ 374408 w 421134"/>
              <a:gd name="connsiteY21" fmla="*/ 289158 h 377911"/>
              <a:gd name="connsiteX22" fmla="*/ 387873 w 421134"/>
              <a:gd name="connsiteY22" fmla="*/ 344795 h 377911"/>
              <a:gd name="connsiteX23" fmla="*/ 330377 w 421134"/>
              <a:gd name="connsiteY23" fmla="*/ 331999 h 377911"/>
              <a:gd name="connsiteX24" fmla="*/ 324825 w 421134"/>
              <a:gd name="connsiteY24" fmla="*/ 330679 h 377911"/>
              <a:gd name="connsiteX25" fmla="*/ 319716 w 421134"/>
              <a:gd name="connsiteY25" fmla="*/ 333221 h 377911"/>
              <a:gd name="connsiteX26" fmla="*/ 263672 w 421134"/>
              <a:gd name="connsiteY26" fmla="*/ 346344 h 377911"/>
              <a:gd name="connsiteX27" fmla="*/ 202403 w 421134"/>
              <a:gd name="connsiteY27" fmla="*/ 330463 h 377911"/>
              <a:gd name="connsiteX28" fmla="*/ 158721 w 421134"/>
              <a:gd name="connsiteY28" fmla="*/ 335849 h 377911"/>
              <a:gd name="connsiteX29" fmla="*/ 156628 w 421134"/>
              <a:gd name="connsiteY29" fmla="*/ 335836 h 3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1134" h="377911">
                <a:moveTo>
                  <a:pt x="157427" y="0"/>
                </a:moveTo>
                <a:cubicBezTo>
                  <a:pt x="70482" y="0"/>
                  <a:pt x="0" y="70482"/>
                  <a:pt x="0" y="157427"/>
                </a:cubicBezTo>
                <a:cubicBezTo>
                  <a:pt x="0" y="181220"/>
                  <a:pt x="5288" y="203816"/>
                  <a:pt x="14764" y="224069"/>
                </a:cubicBezTo>
                <a:cubicBezTo>
                  <a:pt x="8422" y="249784"/>
                  <a:pt x="2929" y="277250"/>
                  <a:pt x="456" y="290029"/>
                </a:cubicBezTo>
                <a:cubicBezTo>
                  <a:pt x="-2342" y="304491"/>
                  <a:pt x="10229" y="317161"/>
                  <a:pt x="24662" y="314592"/>
                </a:cubicBezTo>
                <a:cubicBezTo>
                  <a:pt x="37746" y="312262"/>
                  <a:pt x="66186" y="307019"/>
                  <a:pt x="92597" y="300923"/>
                </a:cubicBezTo>
                <a:cubicBezTo>
                  <a:pt x="112385" y="309875"/>
                  <a:pt x="134344" y="314854"/>
                  <a:pt x="157427" y="314854"/>
                </a:cubicBezTo>
                <a:cubicBezTo>
                  <a:pt x="244371" y="314854"/>
                  <a:pt x="314854" y="244371"/>
                  <a:pt x="314854" y="157427"/>
                </a:cubicBezTo>
                <a:cubicBezTo>
                  <a:pt x="314854" y="70482"/>
                  <a:pt x="244371" y="0"/>
                  <a:pt x="157427" y="0"/>
                </a:cubicBezTo>
                <a:close/>
                <a:moveTo>
                  <a:pt x="156628" y="335836"/>
                </a:moveTo>
                <a:cubicBezTo>
                  <a:pt x="184717" y="361896"/>
                  <a:pt x="222333" y="377829"/>
                  <a:pt x="263672" y="377829"/>
                </a:cubicBezTo>
                <a:cubicBezTo>
                  <a:pt x="286750" y="377829"/>
                  <a:pt x="308704" y="372853"/>
                  <a:pt x="328488" y="363904"/>
                </a:cubicBezTo>
                <a:cubicBezTo>
                  <a:pt x="350397" y="369032"/>
                  <a:pt x="374379" y="374150"/>
                  <a:pt x="389643" y="377340"/>
                </a:cubicBezTo>
                <a:cubicBezTo>
                  <a:pt x="408375" y="381255"/>
                  <a:pt x="424734" y="364442"/>
                  <a:pt x="420444" y="345868"/>
                </a:cubicBezTo>
                <a:cubicBezTo>
                  <a:pt x="417033" y="331103"/>
                  <a:pt x="411655" y="308184"/>
                  <a:pt x="406343" y="287025"/>
                </a:cubicBezTo>
                <a:cubicBezTo>
                  <a:pt x="415813" y="266776"/>
                  <a:pt x="421099" y="244186"/>
                  <a:pt x="421099" y="220402"/>
                </a:cubicBezTo>
                <a:cubicBezTo>
                  <a:pt x="421099" y="151491"/>
                  <a:pt x="376824" y="92923"/>
                  <a:pt x="315169" y="71590"/>
                </a:cubicBezTo>
                <a:cubicBezTo>
                  <a:pt x="322522" y="84962"/>
                  <a:pt x="328210" y="99378"/>
                  <a:pt x="331953" y="114559"/>
                </a:cubicBezTo>
                <a:cubicBezTo>
                  <a:pt x="366650" y="136989"/>
                  <a:pt x="389613" y="176014"/>
                  <a:pt x="389613" y="220402"/>
                </a:cubicBezTo>
                <a:cubicBezTo>
                  <a:pt x="389613" y="241212"/>
                  <a:pt x="384578" y="260800"/>
                  <a:pt x="375674" y="278058"/>
                </a:cubicBezTo>
                <a:lnTo>
                  <a:pt x="372935" y="283369"/>
                </a:lnTo>
                <a:lnTo>
                  <a:pt x="374408" y="289158"/>
                </a:lnTo>
                <a:cubicBezTo>
                  <a:pt x="379190" y="307955"/>
                  <a:pt x="384200" y="329040"/>
                  <a:pt x="387873" y="344795"/>
                </a:cubicBezTo>
                <a:cubicBezTo>
                  <a:pt x="371625" y="341359"/>
                  <a:pt x="349721" y="336605"/>
                  <a:pt x="330377" y="331999"/>
                </a:cubicBezTo>
                <a:lnTo>
                  <a:pt x="324825" y="330679"/>
                </a:lnTo>
                <a:lnTo>
                  <a:pt x="319716" y="333221"/>
                </a:lnTo>
                <a:cubicBezTo>
                  <a:pt x="302854" y="341615"/>
                  <a:pt x="283837" y="346344"/>
                  <a:pt x="263672" y="346344"/>
                </a:cubicBezTo>
                <a:cubicBezTo>
                  <a:pt x="241432" y="346344"/>
                  <a:pt x="220539" y="340578"/>
                  <a:pt x="202403" y="330463"/>
                </a:cubicBezTo>
                <a:cubicBezTo>
                  <a:pt x="188426" y="333981"/>
                  <a:pt x="173791" y="335849"/>
                  <a:pt x="158721" y="335849"/>
                </a:cubicBezTo>
                <a:cubicBezTo>
                  <a:pt x="158022" y="335849"/>
                  <a:pt x="157325" y="335845"/>
                  <a:pt x="156628" y="335836"/>
                </a:cubicBezTo>
                <a:close/>
              </a:path>
            </a:pathLst>
          </a:custGeom>
          <a:solidFill>
            <a:schemeClr val="tx1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0628" tIns="65315" rIns="130628" bIns="65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25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9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9" name="Graphic 12" descr="Icon of sparkles">
            <a:extLst>
              <a:ext uri="{FF2B5EF4-FFF2-40B4-BE49-F238E27FC236}">
                <a16:creationId xmlns:a16="http://schemas.microsoft.com/office/drawing/2014/main" id="{9A75D45A-785D-E5AE-AEBE-FB61AF86EEFE}"/>
              </a:ext>
            </a:extLst>
          </p:cNvPr>
          <p:cNvSpPr>
            <a:spLocks noChangeAspect="1"/>
          </p:cNvSpPr>
          <p:nvPr/>
        </p:nvSpPr>
        <p:spPr>
          <a:xfrm>
            <a:off x="4498907" y="2200424"/>
            <a:ext cx="368557" cy="368282"/>
          </a:xfrm>
          <a:custGeom>
            <a:avLst/>
            <a:gdLst>
              <a:gd name="connsiteX0" fmla="*/ 109221 w 333531"/>
              <a:gd name="connsiteY0" fmla="*/ 242888 h 333279"/>
              <a:gd name="connsiteX1" fmla="*/ 123889 w 333531"/>
              <a:gd name="connsiteY1" fmla="*/ 247555 h 333279"/>
              <a:gd name="connsiteX2" fmla="*/ 138558 w 333531"/>
              <a:gd name="connsiteY2" fmla="*/ 242983 h 333279"/>
              <a:gd name="connsiteX3" fmla="*/ 147321 w 333531"/>
              <a:gd name="connsiteY3" fmla="*/ 232124 h 333279"/>
              <a:gd name="connsiteX4" fmla="*/ 159132 w 333531"/>
              <a:gd name="connsiteY4" fmla="*/ 196215 h 333279"/>
              <a:gd name="connsiteX5" fmla="*/ 173324 w 333531"/>
              <a:gd name="connsiteY5" fmla="*/ 173260 h 333279"/>
              <a:gd name="connsiteX6" fmla="*/ 196279 w 333531"/>
              <a:gd name="connsiteY6" fmla="*/ 159068 h 333279"/>
              <a:gd name="connsiteX7" fmla="*/ 230855 w 333531"/>
              <a:gd name="connsiteY7" fmla="*/ 147828 h 333279"/>
              <a:gd name="connsiteX8" fmla="*/ 243142 w 333531"/>
              <a:gd name="connsiteY8" fmla="*/ 138494 h 333279"/>
              <a:gd name="connsiteX9" fmla="*/ 247810 w 333531"/>
              <a:gd name="connsiteY9" fmla="*/ 123825 h 333279"/>
              <a:gd name="connsiteX10" fmla="*/ 243142 w 333531"/>
              <a:gd name="connsiteY10" fmla="*/ 109157 h 333279"/>
              <a:gd name="connsiteX11" fmla="*/ 230855 w 333531"/>
              <a:gd name="connsiteY11" fmla="*/ 99822 h 333279"/>
              <a:gd name="connsiteX12" fmla="*/ 195613 w 333531"/>
              <a:gd name="connsiteY12" fmla="*/ 88487 h 333279"/>
              <a:gd name="connsiteX13" fmla="*/ 172657 w 333531"/>
              <a:gd name="connsiteY13" fmla="*/ 74295 h 333279"/>
              <a:gd name="connsiteX14" fmla="*/ 158465 w 333531"/>
              <a:gd name="connsiteY14" fmla="*/ 51435 h 333279"/>
              <a:gd name="connsiteX15" fmla="*/ 147226 w 333531"/>
              <a:gd name="connsiteY15" fmla="*/ 16859 h 333279"/>
              <a:gd name="connsiteX16" fmla="*/ 137891 w 333531"/>
              <a:gd name="connsiteY16" fmla="*/ 4572 h 333279"/>
              <a:gd name="connsiteX17" fmla="*/ 123223 w 333531"/>
              <a:gd name="connsiteY17" fmla="*/ 0 h 333279"/>
              <a:gd name="connsiteX18" fmla="*/ 108554 w 333531"/>
              <a:gd name="connsiteY18" fmla="*/ 4572 h 333279"/>
              <a:gd name="connsiteX19" fmla="*/ 99124 w 333531"/>
              <a:gd name="connsiteY19" fmla="*/ 17145 h 333279"/>
              <a:gd name="connsiteX20" fmla="*/ 87790 w 333531"/>
              <a:gd name="connsiteY20" fmla="*/ 52102 h 333279"/>
              <a:gd name="connsiteX21" fmla="*/ 74074 w 333531"/>
              <a:gd name="connsiteY21" fmla="*/ 74295 h 333279"/>
              <a:gd name="connsiteX22" fmla="*/ 51595 w 333531"/>
              <a:gd name="connsiteY22" fmla="*/ 88487 h 333279"/>
              <a:gd name="connsiteX23" fmla="*/ 17019 w 333531"/>
              <a:gd name="connsiteY23" fmla="*/ 99727 h 333279"/>
              <a:gd name="connsiteX24" fmla="*/ 7208 w 333531"/>
              <a:gd name="connsiteY24" fmla="*/ 106013 h 333279"/>
              <a:gd name="connsiteX25" fmla="*/ 1207 w 333531"/>
              <a:gd name="connsiteY25" fmla="*/ 116015 h 333279"/>
              <a:gd name="connsiteX26" fmla="*/ 350 w 333531"/>
              <a:gd name="connsiteY26" fmla="*/ 127635 h 333279"/>
              <a:gd name="connsiteX27" fmla="*/ 4732 w 333531"/>
              <a:gd name="connsiteY27" fmla="*/ 138398 h 333279"/>
              <a:gd name="connsiteX28" fmla="*/ 17305 w 333531"/>
              <a:gd name="connsiteY28" fmla="*/ 147828 h 333279"/>
              <a:gd name="connsiteX29" fmla="*/ 51499 w 333531"/>
              <a:gd name="connsiteY29" fmla="*/ 158877 h 333279"/>
              <a:gd name="connsiteX30" fmla="*/ 74455 w 333531"/>
              <a:gd name="connsiteY30" fmla="*/ 173069 h 333279"/>
              <a:gd name="connsiteX31" fmla="*/ 79312 w 333531"/>
              <a:gd name="connsiteY31" fmla="*/ 178594 h 333279"/>
              <a:gd name="connsiteX32" fmla="*/ 88647 w 333531"/>
              <a:gd name="connsiteY32" fmla="*/ 196120 h 333279"/>
              <a:gd name="connsiteX33" fmla="*/ 99886 w 333531"/>
              <a:gd name="connsiteY33" fmla="*/ 230600 h 333279"/>
              <a:gd name="connsiteX34" fmla="*/ 109221 w 333531"/>
              <a:gd name="connsiteY34" fmla="*/ 242888 h 333279"/>
              <a:gd name="connsiteX35" fmla="*/ 256096 w 333531"/>
              <a:gd name="connsiteY35" fmla="*/ 329851 h 333279"/>
              <a:gd name="connsiteX36" fmla="*/ 266764 w 333531"/>
              <a:gd name="connsiteY36" fmla="*/ 333280 h 333279"/>
              <a:gd name="connsiteX37" fmla="*/ 266764 w 333531"/>
              <a:gd name="connsiteY37" fmla="*/ 333280 h 333279"/>
              <a:gd name="connsiteX38" fmla="*/ 277623 w 333531"/>
              <a:gd name="connsiteY38" fmla="*/ 329851 h 333279"/>
              <a:gd name="connsiteX39" fmla="*/ 284386 w 333531"/>
              <a:gd name="connsiteY39" fmla="*/ 320707 h 333279"/>
              <a:gd name="connsiteX40" fmla="*/ 289815 w 333531"/>
              <a:gd name="connsiteY40" fmla="*/ 304038 h 333279"/>
              <a:gd name="connsiteX41" fmla="*/ 295244 w 333531"/>
              <a:gd name="connsiteY41" fmla="*/ 295180 h 333279"/>
              <a:gd name="connsiteX42" fmla="*/ 304102 w 333531"/>
              <a:gd name="connsiteY42" fmla="*/ 289751 h 333279"/>
              <a:gd name="connsiteX43" fmla="*/ 321152 w 333531"/>
              <a:gd name="connsiteY43" fmla="*/ 284226 h 333279"/>
              <a:gd name="connsiteX44" fmla="*/ 328296 w 333531"/>
              <a:gd name="connsiteY44" fmla="*/ 279654 h 333279"/>
              <a:gd name="connsiteX45" fmla="*/ 332677 w 333531"/>
              <a:gd name="connsiteY45" fmla="*/ 272415 h 333279"/>
              <a:gd name="connsiteX46" fmla="*/ 333344 w 333531"/>
              <a:gd name="connsiteY46" fmla="*/ 263938 h 333279"/>
              <a:gd name="connsiteX47" fmla="*/ 330201 w 333531"/>
              <a:gd name="connsiteY47" fmla="*/ 256032 h 333279"/>
              <a:gd name="connsiteX48" fmla="*/ 320581 w 333531"/>
              <a:gd name="connsiteY48" fmla="*/ 249079 h 333279"/>
              <a:gd name="connsiteX49" fmla="*/ 303817 w 333531"/>
              <a:gd name="connsiteY49" fmla="*/ 243650 h 333279"/>
              <a:gd name="connsiteX50" fmla="*/ 294958 w 333531"/>
              <a:gd name="connsiteY50" fmla="*/ 238220 h 333279"/>
              <a:gd name="connsiteX51" fmla="*/ 289529 w 333531"/>
              <a:gd name="connsiteY51" fmla="*/ 229362 h 333279"/>
              <a:gd name="connsiteX52" fmla="*/ 284005 w 333531"/>
              <a:gd name="connsiteY52" fmla="*/ 212312 h 333279"/>
              <a:gd name="connsiteX53" fmla="*/ 277242 w 333531"/>
              <a:gd name="connsiteY53" fmla="*/ 203359 h 333279"/>
              <a:gd name="connsiteX54" fmla="*/ 269336 w 333531"/>
              <a:gd name="connsiteY54" fmla="*/ 200120 h 333279"/>
              <a:gd name="connsiteX55" fmla="*/ 260764 w 333531"/>
              <a:gd name="connsiteY55" fmla="*/ 200787 h 333279"/>
              <a:gd name="connsiteX56" fmla="*/ 253429 w 333531"/>
              <a:gd name="connsiteY56" fmla="*/ 205264 h 333279"/>
              <a:gd name="connsiteX57" fmla="*/ 248953 w 333531"/>
              <a:gd name="connsiteY57" fmla="*/ 212503 h 333279"/>
              <a:gd name="connsiteX58" fmla="*/ 243523 w 333531"/>
              <a:gd name="connsiteY58" fmla="*/ 229267 h 333279"/>
              <a:gd name="connsiteX59" fmla="*/ 238189 w 333531"/>
              <a:gd name="connsiteY59" fmla="*/ 238030 h 333279"/>
              <a:gd name="connsiteX60" fmla="*/ 229617 w 333531"/>
              <a:gd name="connsiteY60" fmla="*/ 243554 h 333279"/>
              <a:gd name="connsiteX61" fmla="*/ 212567 w 333531"/>
              <a:gd name="connsiteY61" fmla="*/ 249079 h 333279"/>
              <a:gd name="connsiteX62" fmla="*/ 203614 w 333531"/>
              <a:gd name="connsiteY62" fmla="*/ 255937 h 333279"/>
              <a:gd name="connsiteX63" fmla="*/ 200280 w 333531"/>
              <a:gd name="connsiteY63" fmla="*/ 266700 h 333279"/>
              <a:gd name="connsiteX64" fmla="*/ 203804 w 333531"/>
              <a:gd name="connsiteY64" fmla="*/ 277463 h 333279"/>
              <a:gd name="connsiteX65" fmla="*/ 212948 w 333531"/>
              <a:gd name="connsiteY65" fmla="*/ 284131 h 333279"/>
              <a:gd name="connsiteX66" fmla="*/ 229617 w 333531"/>
              <a:gd name="connsiteY66" fmla="*/ 289560 h 333279"/>
              <a:gd name="connsiteX67" fmla="*/ 238475 w 333531"/>
              <a:gd name="connsiteY67" fmla="*/ 295085 h 333279"/>
              <a:gd name="connsiteX68" fmla="*/ 243904 w 333531"/>
              <a:gd name="connsiteY68" fmla="*/ 303943 h 333279"/>
              <a:gd name="connsiteX69" fmla="*/ 249429 w 333531"/>
              <a:gd name="connsiteY69" fmla="*/ 320993 h 333279"/>
              <a:gd name="connsiteX70" fmla="*/ 256192 w 333531"/>
              <a:gd name="connsiteY70" fmla="*/ 329946 h 33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3531" h="333279">
                <a:moveTo>
                  <a:pt x="109221" y="242888"/>
                </a:moveTo>
                <a:cubicBezTo>
                  <a:pt x="113507" y="245936"/>
                  <a:pt x="118651" y="247555"/>
                  <a:pt x="123889" y="247555"/>
                </a:cubicBezTo>
                <a:cubicBezTo>
                  <a:pt x="129128" y="247555"/>
                  <a:pt x="134272" y="245936"/>
                  <a:pt x="138558" y="242983"/>
                </a:cubicBezTo>
                <a:cubicBezTo>
                  <a:pt x="142368" y="240221"/>
                  <a:pt x="145416" y="236506"/>
                  <a:pt x="147321" y="232124"/>
                </a:cubicBezTo>
                <a:lnTo>
                  <a:pt x="159132" y="196215"/>
                </a:lnTo>
                <a:cubicBezTo>
                  <a:pt x="161989" y="187547"/>
                  <a:pt x="166847" y="179737"/>
                  <a:pt x="173324" y="173260"/>
                </a:cubicBezTo>
                <a:cubicBezTo>
                  <a:pt x="179801" y="166783"/>
                  <a:pt x="187612" y="161925"/>
                  <a:pt x="196279" y="159068"/>
                </a:cubicBezTo>
                <a:lnTo>
                  <a:pt x="230855" y="147828"/>
                </a:lnTo>
                <a:cubicBezTo>
                  <a:pt x="235808" y="146114"/>
                  <a:pt x="240094" y="142875"/>
                  <a:pt x="243142" y="138494"/>
                </a:cubicBezTo>
                <a:cubicBezTo>
                  <a:pt x="246190" y="134207"/>
                  <a:pt x="247810" y="129064"/>
                  <a:pt x="247810" y="123825"/>
                </a:cubicBezTo>
                <a:cubicBezTo>
                  <a:pt x="247810" y="118586"/>
                  <a:pt x="246190" y="113443"/>
                  <a:pt x="243142" y="109157"/>
                </a:cubicBezTo>
                <a:cubicBezTo>
                  <a:pt x="240094" y="104870"/>
                  <a:pt x="235808" y="101632"/>
                  <a:pt x="230855" y="99822"/>
                </a:cubicBezTo>
                <a:lnTo>
                  <a:pt x="195613" y="88487"/>
                </a:lnTo>
                <a:cubicBezTo>
                  <a:pt x="186945" y="85630"/>
                  <a:pt x="179134" y="80772"/>
                  <a:pt x="172657" y="74295"/>
                </a:cubicBezTo>
                <a:cubicBezTo>
                  <a:pt x="166276" y="67913"/>
                  <a:pt x="161418" y="60008"/>
                  <a:pt x="158465" y="51435"/>
                </a:cubicBezTo>
                <a:lnTo>
                  <a:pt x="147226" y="16859"/>
                </a:lnTo>
                <a:cubicBezTo>
                  <a:pt x="145511" y="11906"/>
                  <a:pt x="142273" y="7620"/>
                  <a:pt x="137891" y="4572"/>
                </a:cubicBezTo>
                <a:cubicBezTo>
                  <a:pt x="133605" y="1619"/>
                  <a:pt x="128461" y="0"/>
                  <a:pt x="123223" y="0"/>
                </a:cubicBezTo>
                <a:cubicBezTo>
                  <a:pt x="117984" y="0"/>
                  <a:pt x="112840" y="1619"/>
                  <a:pt x="108554" y="4572"/>
                </a:cubicBezTo>
                <a:cubicBezTo>
                  <a:pt x="104173" y="7715"/>
                  <a:pt x="100934" y="12097"/>
                  <a:pt x="99124" y="17145"/>
                </a:cubicBezTo>
                <a:lnTo>
                  <a:pt x="87790" y="52102"/>
                </a:lnTo>
                <a:cubicBezTo>
                  <a:pt x="84932" y="60389"/>
                  <a:pt x="80265" y="68009"/>
                  <a:pt x="74074" y="74295"/>
                </a:cubicBezTo>
                <a:cubicBezTo>
                  <a:pt x="67787" y="80677"/>
                  <a:pt x="60072" y="85534"/>
                  <a:pt x="51595" y="88487"/>
                </a:cubicBezTo>
                <a:lnTo>
                  <a:pt x="17019" y="99727"/>
                </a:lnTo>
                <a:cubicBezTo>
                  <a:pt x="13304" y="101060"/>
                  <a:pt x="9970" y="103156"/>
                  <a:pt x="7208" y="106013"/>
                </a:cubicBezTo>
                <a:cubicBezTo>
                  <a:pt x="4446" y="108871"/>
                  <a:pt x="2446" y="112300"/>
                  <a:pt x="1207" y="116015"/>
                </a:cubicBezTo>
                <a:cubicBezTo>
                  <a:pt x="-31" y="119729"/>
                  <a:pt x="-317" y="123730"/>
                  <a:pt x="350" y="127635"/>
                </a:cubicBezTo>
                <a:cubicBezTo>
                  <a:pt x="922" y="131540"/>
                  <a:pt x="2446" y="135255"/>
                  <a:pt x="4732" y="138398"/>
                </a:cubicBezTo>
                <a:cubicBezTo>
                  <a:pt x="7875" y="142780"/>
                  <a:pt x="12256" y="146114"/>
                  <a:pt x="17305" y="147828"/>
                </a:cubicBezTo>
                <a:lnTo>
                  <a:pt x="51499" y="158877"/>
                </a:lnTo>
                <a:cubicBezTo>
                  <a:pt x="60167" y="161735"/>
                  <a:pt x="67978" y="166688"/>
                  <a:pt x="74455" y="173069"/>
                </a:cubicBezTo>
                <a:cubicBezTo>
                  <a:pt x="76169" y="174784"/>
                  <a:pt x="77788" y="176689"/>
                  <a:pt x="79312" y="178594"/>
                </a:cubicBezTo>
                <a:cubicBezTo>
                  <a:pt x="83408" y="183833"/>
                  <a:pt x="86551" y="189738"/>
                  <a:pt x="88647" y="196120"/>
                </a:cubicBezTo>
                <a:lnTo>
                  <a:pt x="99886" y="230600"/>
                </a:lnTo>
                <a:cubicBezTo>
                  <a:pt x="101601" y="235553"/>
                  <a:pt x="104839" y="239840"/>
                  <a:pt x="109221" y="242888"/>
                </a:cubicBezTo>
                <a:close/>
                <a:moveTo>
                  <a:pt x="256096" y="329851"/>
                </a:moveTo>
                <a:cubicBezTo>
                  <a:pt x="259240" y="332042"/>
                  <a:pt x="262954" y="333280"/>
                  <a:pt x="266764" y="333280"/>
                </a:cubicBezTo>
                <a:lnTo>
                  <a:pt x="266764" y="333280"/>
                </a:lnTo>
                <a:cubicBezTo>
                  <a:pt x="270670" y="333280"/>
                  <a:pt x="274480" y="332042"/>
                  <a:pt x="277623" y="329851"/>
                </a:cubicBezTo>
                <a:cubicBezTo>
                  <a:pt x="280766" y="327565"/>
                  <a:pt x="283147" y="324422"/>
                  <a:pt x="284386" y="320707"/>
                </a:cubicBezTo>
                <a:lnTo>
                  <a:pt x="289815" y="304038"/>
                </a:lnTo>
                <a:cubicBezTo>
                  <a:pt x="290958" y="300704"/>
                  <a:pt x="292768" y="297656"/>
                  <a:pt x="295244" y="295180"/>
                </a:cubicBezTo>
                <a:cubicBezTo>
                  <a:pt x="297721" y="292703"/>
                  <a:pt x="300769" y="290798"/>
                  <a:pt x="304102" y="289751"/>
                </a:cubicBezTo>
                <a:lnTo>
                  <a:pt x="321152" y="284226"/>
                </a:lnTo>
                <a:cubicBezTo>
                  <a:pt x="323819" y="283274"/>
                  <a:pt x="326296" y="281750"/>
                  <a:pt x="328296" y="279654"/>
                </a:cubicBezTo>
                <a:cubicBezTo>
                  <a:pt x="330296" y="277559"/>
                  <a:pt x="331820" y="275082"/>
                  <a:pt x="332677" y="272415"/>
                </a:cubicBezTo>
                <a:cubicBezTo>
                  <a:pt x="333535" y="269653"/>
                  <a:pt x="333725" y="266795"/>
                  <a:pt x="333344" y="263938"/>
                </a:cubicBezTo>
                <a:cubicBezTo>
                  <a:pt x="332868" y="261080"/>
                  <a:pt x="331820" y="258413"/>
                  <a:pt x="330201" y="256032"/>
                </a:cubicBezTo>
                <a:cubicBezTo>
                  <a:pt x="327820" y="252698"/>
                  <a:pt x="324486" y="250317"/>
                  <a:pt x="320581" y="249079"/>
                </a:cubicBezTo>
                <a:lnTo>
                  <a:pt x="303817" y="243650"/>
                </a:lnTo>
                <a:cubicBezTo>
                  <a:pt x="300483" y="242506"/>
                  <a:pt x="297435" y="240697"/>
                  <a:pt x="294958" y="238220"/>
                </a:cubicBezTo>
                <a:cubicBezTo>
                  <a:pt x="292482" y="235744"/>
                  <a:pt x="290577" y="232696"/>
                  <a:pt x="289529" y="229362"/>
                </a:cubicBezTo>
                <a:lnTo>
                  <a:pt x="284005" y="212312"/>
                </a:lnTo>
                <a:cubicBezTo>
                  <a:pt x="282766" y="208693"/>
                  <a:pt x="280385" y="205550"/>
                  <a:pt x="277242" y="203359"/>
                </a:cubicBezTo>
                <a:cubicBezTo>
                  <a:pt x="274861" y="201644"/>
                  <a:pt x="272194" y="200597"/>
                  <a:pt x="269336" y="200120"/>
                </a:cubicBezTo>
                <a:cubicBezTo>
                  <a:pt x="266479" y="199644"/>
                  <a:pt x="263526" y="199930"/>
                  <a:pt x="260764" y="200787"/>
                </a:cubicBezTo>
                <a:cubicBezTo>
                  <a:pt x="258001" y="201644"/>
                  <a:pt x="255525" y="203168"/>
                  <a:pt x="253429" y="205264"/>
                </a:cubicBezTo>
                <a:cubicBezTo>
                  <a:pt x="251334" y="207264"/>
                  <a:pt x="249810" y="209836"/>
                  <a:pt x="248953" y="212503"/>
                </a:cubicBezTo>
                <a:lnTo>
                  <a:pt x="243523" y="229267"/>
                </a:lnTo>
                <a:cubicBezTo>
                  <a:pt x="242476" y="232505"/>
                  <a:pt x="240666" y="235553"/>
                  <a:pt x="238189" y="238030"/>
                </a:cubicBezTo>
                <a:cubicBezTo>
                  <a:pt x="235808" y="240506"/>
                  <a:pt x="232855" y="242411"/>
                  <a:pt x="229617" y="243554"/>
                </a:cubicBezTo>
                <a:lnTo>
                  <a:pt x="212567" y="249079"/>
                </a:lnTo>
                <a:cubicBezTo>
                  <a:pt x="208948" y="250317"/>
                  <a:pt x="205804" y="252794"/>
                  <a:pt x="203614" y="255937"/>
                </a:cubicBezTo>
                <a:cubicBezTo>
                  <a:pt x="201423" y="259080"/>
                  <a:pt x="200185" y="262890"/>
                  <a:pt x="200280" y="266700"/>
                </a:cubicBezTo>
                <a:cubicBezTo>
                  <a:pt x="200375" y="270510"/>
                  <a:pt x="201518" y="274320"/>
                  <a:pt x="203804" y="277463"/>
                </a:cubicBezTo>
                <a:cubicBezTo>
                  <a:pt x="206090" y="280607"/>
                  <a:pt x="209233" y="282893"/>
                  <a:pt x="212948" y="284131"/>
                </a:cubicBezTo>
                <a:lnTo>
                  <a:pt x="229617" y="289560"/>
                </a:lnTo>
                <a:cubicBezTo>
                  <a:pt x="232951" y="290703"/>
                  <a:pt x="235999" y="292513"/>
                  <a:pt x="238475" y="295085"/>
                </a:cubicBezTo>
                <a:cubicBezTo>
                  <a:pt x="240952" y="297561"/>
                  <a:pt x="242857" y="300609"/>
                  <a:pt x="243904" y="303943"/>
                </a:cubicBezTo>
                <a:lnTo>
                  <a:pt x="249429" y="320993"/>
                </a:lnTo>
                <a:cubicBezTo>
                  <a:pt x="250667" y="324612"/>
                  <a:pt x="253048" y="327755"/>
                  <a:pt x="256192" y="329946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pic>
        <p:nvPicPr>
          <p:cNvPr id="14" name="Graphic 13" descr="Connections with solid fill">
            <a:extLst>
              <a:ext uri="{FF2B5EF4-FFF2-40B4-BE49-F238E27FC236}">
                <a16:creationId xmlns:a16="http://schemas.microsoft.com/office/drawing/2014/main" id="{3378CCAC-6D3D-E793-3D1C-063202958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574" y="2114948"/>
            <a:ext cx="536689" cy="536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A4B16-A125-D593-75A5-9FCDDD408F64}"/>
              </a:ext>
            </a:extLst>
          </p:cNvPr>
          <p:cNvSpPr txBox="1"/>
          <p:nvPr/>
        </p:nvSpPr>
        <p:spPr>
          <a:xfrm>
            <a:off x="587829" y="376518"/>
            <a:ext cx="68477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latin typeface="Segoe UI Semibold"/>
                <a:cs typeface="Segoe UI Semibold"/>
              </a:rPr>
              <a:t>Problem Statement</a:t>
            </a:r>
            <a:endParaRPr lang="en-US" sz="3600">
              <a:cs typeface="Segoe UI"/>
            </a:endParaRPr>
          </a:p>
        </p:txBody>
      </p:sp>
      <p:sp>
        <p:nvSpPr>
          <p:cNvPr id="3" name="Graphic 53">
            <a:extLst>
              <a:ext uri="{FF2B5EF4-FFF2-40B4-BE49-F238E27FC236}">
                <a16:creationId xmlns:a16="http://schemas.microsoft.com/office/drawing/2014/main" id="{5357BB79-2ED7-75EE-5386-08A4972B0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3621" y="2203173"/>
            <a:ext cx="400727" cy="380104"/>
          </a:xfrm>
          <a:custGeom>
            <a:avLst/>
            <a:gdLst>
              <a:gd name="connsiteX0" fmla="*/ 300331 w 596276"/>
              <a:gd name="connsiteY0" fmla="*/ 563658 h 565589"/>
              <a:gd name="connsiteX1" fmla="*/ 410310 w 596276"/>
              <a:gd name="connsiteY1" fmla="*/ 466143 h 565589"/>
              <a:gd name="connsiteX2" fmla="*/ 543110 w 596276"/>
              <a:gd name="connsiteY2" fmla="*/ 305870 h 565589"/>
              <a:gd name="connsiteX3" fmla="*/ 588664 w 596276"/>
              <a:gd name="connsiteY3" fmla="*/ 108909 h 565589"/>
              <a:gd name="connsiteX4" fmla="*/ 458497 w 596276"/>
              <a:gd name="connsiteY4" fmla="*/ 598 h 565589"/>
              <a:gd name="connsiteX5" fmla="*/ 297873 w 596276"/>
              <a:gd name="connsiteY5" fmla="*/ 117862 h 565589"/>
              <a:gd name="connsiteX6" fmla="*/ 155770 w 596276"/>
              <a:gd name="connsiteY6" fmla="*/ 246 h 565589"/>
              <a:gd name="connsiteX7" fmla="*/ 14631 w 596276"/>
              <a:gd name="connsiteY7" fmla="*/ 90828 h 565589"/>
              <a:gd name="connsiteX8" fmla="*/ 42543 w 596276"/>
              <a:gd name="connsiteY8" fmla="*/ 289018 h 565589"/>
              <a:gd name="connsiteX9" fmla="*/ 173675 w 596276"/>
              <a:gd name="connsiteY9" fmla="*/ 454381 h 565589"/>
              <a:gd name="connsiteX10" fmla="*/ 297873 w 596276"/>
              <a:gd name="connsiteY10" fmla="*/ 565589 h 565589"/>
              <a:gd name="connsiteX11" fmla="*/ 157437 w 596276"/>
              <a:gd name="connsiteY11" fmla="*/ 265232 h 565589"/>
              <a:gd name="connsiteX12" fmla="*/ 183769 w 596276"/>
              <a:gd name="connsiteY12" fmla="*/ 186236 h 565589"/>
              <a:gd name="connsiteX13" fmla="*/ 199393 w 596276"/>
              <a:gd name="connsiteY13" fmla="*/ 139278 h 565589"/>
              <a:gd name="connsiteX14" fmla="*/ 226514 w 596276"/>
              <a:gd name="connsiteY14" fmla="*/ 117774 h 565589"/>
              <a:gd name="connsiteX15" fmla="*/ 239066 w 596276"/>
              <a:gd name="connsiteY15" fmla="*/ 141824 h 565589"/>
              <a:gd name="connsiteX16" fmla="*/ 246351 w 596276"/>
              <a:gd name="connsiteY16" fmla="*/ 180707 h 565589"/>
              <a:gd name="connsiteX17" fmla="*/ 267416 w 596276"/>
              <a:gd name="connsiteY17" fmla="*/ 293056 h 565589"/>
              <a:gd name="connsiteX18" fmla="*/ 281372 w 596276"/>
              <a:gd name="connsiteY18" fmla="*/ 367662 h 565589"/>
              <a:gd name="connsiteX19" fmla="*/ 332280 w 596276"/>
              <a:gd name="connsiteY19" fmla="*/ 233019 h 565589"/>
              <a:gd name="connsiteX20" fmla="*/ 343515 w 596276"/>
              <a:gd name="connsiteY20" fmla="*/ 203352 h 565589"/>
              <a:gd name="connsiteX21" fmla="*/ 361070 w 596276"/>
              <a:gd name="connsiteY21" fmla="*/ 184832 h 565589"/>
              <a:gd name="connsiteX22" fmla="*/ 382223 w 596276"/>
              <a:gd name="connsiteY22" fmla="*/ 205897 h 565589"/>
              <a:gd name="connsiteX23" fmla="*/ 393019 w 596276"/>
              <a:gd name="connsiteY23" fmla="*/ 242937 h 565589"/>
              <a:gd name="connsiteX24" fmla="*/ 414435 w 596276"/>
              <a:gd name="connsiteY24" fmla="*/ 316579 h 565589"/>
              <a:gd name="connsiteX25" fmla="*/ 435588 w 596276"/>
              <a:gd name="connsiteY25" fmla="*/ 293319 h 565589"/>
              <a:gd name="connsiteX26" fmla="*/ 458321 w 596276"/>
              <a:gd name="connsiteY26" fmla="*/ 268918 h 565589"/>
              <a:gd name="connsiteX27" fmla="*/ 493430 w 596276"/>
              <a:gd name="connsiteY27" fmla="*/ 265583 h 565589"/>
              <a:gd name="connsiteX28" fmla="*/ 526082 w 596276"/>
              <a:gd name="connsiteY28" fmla="*/ 265583 h 565589"/>
              <a:gd name="connsiteX29" fmla="*/ 504578 w 596276"/>
              <a:gd name="connsiteY29" fmla="*/ 300692 h 565589"/>
              <a:gd name="connsiteX30" fmla="*/ 476052 w 596276"/>
              <a:gd name="connsiteY30" fmla="*/ 300692 h 565589"/>
              <a:gd name="connsiteX31" fmla="*/ 419614 w 596276"/>
              <a:gd name="connsiteY31" fmla="*/ 362835 h 565589"/>
              <a:gd name="connsiteX32" fmla="*/ 394886 w 596276"/>
              <a:gd name="connsiteY32" fmla="*/ 365032 h 565589"/>
              <a:gd name="connsiteX33" fmla="*/ 391176 w 596276"/>
              <a:gd name="connsiteY33" fmla="*/ 360728 h 565589"/>
              <a:gd name="connsiteX34" fmla="*/ 387050 w 596276"/>
              <a:gd name="connsiteY34" fmla="*/ 348791 h 565589"/>
              <a:gd name="connsiteX35" fmla="*/ 372392 w 596276"/>
              <a:gd name="connsiteY35" fmla="*/ 298673 h 565589"/>
              <a:gd name="connsiteX36" fmla="*/ 360455 w 596276"/>
              <a:gd name="connsiteY36" fmla="*/ 257595 h 565589"/>
              <a:gd name="connsiteX37" fmla="*/ 293485 w 596276"/>
              <a:gd name="connsiteY37" fmla="*/ 434633 h 565589"/>
              <a:gd name="connsiteX38" fmla="*/ 285497 w 596276"/>
              <a:gd name="connsiteY38" fmla="*/ 446745 h 565589"/>
              <a:gd name="connsiteX39" fmla="*/ 261089 w 596276"/>
              <a:gd name="connsiteY39" fmla="*/ 442215 h 565589"/>
              <a:gd name="connsiteX40" fmla="*/ 258288 w 596276"/>
              <a:gd name="connsiteY40" fmla="*/ 435423 h 565589"/>
              <a:gd name="connsiteX41" fmla="*/ 253636 w 596276"/>
              <a:gd name="connsiteY41" fmla="*/ 410846 h 565589"/>
              <a:gd name="connsiteX42" fmla="*/ 231430 w 596276"/>
              <a:gd name="connsiteY42" fmla="*/ 292353 h 565589"/>
              <a:gd name="connsiteX43" fmla="*/ 214841 w 596276"/>
              <a:gd name="connsiteY43" fmla="*/ 203791 h 565589"/>
              <a:gd name="connsiteX44" fmla="*/ 190089 w 596276"/>
              <a:gd name="connsiteY44" fmla="*/ 278134 h 565589"/>
              <a:gd name="connsiteX45" fmla="*/ 169111 w 596276"/>
              <a:gd name="connsiteY45" fmla="*/ 300692 h 565589"/>
              <a:gd name="connsiteX46" fmla="*/ 130403 w 596276"/>
              <a:gd name="connsiteY46" fmla="*/ 300692 h 565589"/>
              <a:gd name="connsiteX47" fmla="*/ 90906 w 596276"/>
              <a:gd name="connsiteY47" fmla="*/ 300692 h 565589"/>
              <a:gd name="connsiteX48" fmla="*/ 69401 w 596276"/>
              <a:gd name="connsiteY48" fmla="*/ 265583 h 56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96276" h="565589">
                <a:moveTo>
                  <a:pt x="300331" y="563658"/>
                </a:moveTo>
                <a:cubicBezTo>
                  <a:pt x="338817" y="533274"/>
                  <a:pt x="375537" y="500716"/>
                  <a:pt x="410310" y="466143"/>
                </a:cubicBezTo>
                <a:cubicBezTo>
                  <a:pt x="460717" y="418119"/>
                  <a:pt x="505290" y="364324"/>
                  <a:pt x="543110" y="305870"/>
                </a:cubicBezTo>
                <a:cubicBezTo>
                  <a:pt x="578219" y="249345"/>
                  <a:pt x="611748" y="175967"/>
                  <a:pt x="588664" y="108909"/>
                </a:cubicBezTo>
                <a:cubicBezTo>
                  <a:pt x="569968" y="53437"/>
                  <a:pt x="518094" y="6303"/>
                  <a:pt x="458497" y="598"/>
                </a:cubicBezTo>
                <a:cubicBezTo>
                  <a:pt x="383188" y="-6863"/>
                  <a:pt x="328681" y="56860"/>
                  <a:pt x="297873" y="117862"/>
                </a:cubicBezTo>
                <a:cubicBezTo>
                  <a:pt x="269698" y="62038"/>
                  <a:pt x="223091" y="4460"/>
                  <a:pt x="155770" y="246"/>
                </a:cubicBezTo>
                <a:cubicBezTo>
                  <a:pt x="95997" y="-3440"/>
                  <a:pt x="40349" y="38603"/>
                  <a:pt x="14631" y="90828"/>
                </a:cubicBezTo>
                <a:cubicBezTo>
                  <a:pt x="-17581" y="156394"/>
                  <a:pt x="8663" y="230123"/>
                  <a:pt x="42543" y="289018"/>
                </a:cubicBezTo>
                <a:cubicBezTo>
                  <a:pt x="77652" y="350459"/>
                  <a:pt x="124347" y="404439"/>
                  <a:pt x="173675" y="454381"/>
                </a:cubicBezTo>
                <a:cubicBezTo>
                  <a:pt x="212561" y="494165"/>
                  <a:pt x="254052" y="531317"/>
                  <a:pt x="297873" y="565589"/>
                </a:cubicBezTo>
                <a:close/>
                <a:moveTo>
                  <a:pt x="157437" y="265232"/>
                </a:moveTo>
                <a:lnTo>
                  <a:pt x="183769" y="186236"/>
                </a:lnTo>
                <a:lnTo>
                  <a:pt x="199393" y="139278"/>
                </a:lnTo>
                <a:cubicBezTo>
                  <a:pt x="203430" y="127078"/>
                  <a:pt x="209662" y="110752"/>
                  <a:pt x="226514" y="117774"/>
                </a:cubicBezTo>
                <a:cubicBezTo>
                  <a:pt x="236696" y="122075"/>
                  <a:pt x="237310" y="132607"/>
                  <a:pt x="239066" y="141824"/>
                </a:cubicBezTo>
                <a:lnTo>
                  <a:pt x="246351" y="180707"/>
                </a:lnTo>
                <a:lnTo>
                  <a:pt x="267416" y="293056"/>
                </a:lnTo>
                <a:lnTo>
                  <a:pt x="281372" y="367662"/>
                </a:lnTo>
                <a:lnTo>
                  <a:pt x="332280" y="233019"/>
                </a:lnTo>
                <a:lnTo>
                  <a:pt x="343515" y="203352"/>
                </a:lnTo>
                <a:cubicBezTo>
                  <a:pt x="346763" y="194575"/>
                  <a:pt x="350098" y="185798"/>
                  <a:pt x="361070" y="184832"/>
                </a:cubicBezTo>
                <a:cubicBezTo>
                  <a:pt x="375025" y="183428"/>
                  <a:pt x="379151" y="195365"/>
                  <a:pt x="382223" y="205897"/>
                </a:cubicBezTo>
                <a:lnTo>
                  <a:pt x="393019" y="242937"/>
                </a:lnTo>
                <a:lnTo>
                  <a:pt x="414435" y="316579"/>
                </a:lnTo>
                <a:lnTo>
                  <a:pt x="435588" y="293319"/>
                </a:lnTo>
                <a:cubicBezTo>
                  <a:pt x="442355" y="284465"/>
                  <a:pt x="449968" y="276293"/>
                  <a:pt x="458321" y="268918"/>
                </a:cubicBezTo>
                <a:cubicBezTo>
                  <a:pt x="467099" y="262774"/>
                  <a:pt x="483337" y="265583"/>
                  <a:pt x="493430" y="265583"/>
                </a:cubicBezTo>
                <a:lnTo>
                  <a:pt x="526082" y="265583"/>
                </a:lnTo>
                <a:cubicBezTo>
                  <a:pt x="519587" y="277256"/>
                  <a:pt x="512389" y="289018"/>
                  <a:pt x="504578" y="300692"/>
                </a:cubicBezTo>
                <a:lnTo>
                  <a:pt x="476052" y="300692"/>
                </a:lnTo>
                <a:cubicBezTo>
                  <a:pt x="457356" y="321318"/>
                  <a:pt x="439450" y="343261"/>
                  <a:pt x="419614" y="362835"/>
                </a:cubicBezTo>
                <a:cubicBezTo>
                  <a:pt x="413392" y="370270"/>
                  <a:pt x="402321" y="371254"/>
                  <a:pt x="394886" y="365032"/>
                </a:cubicBezTo>
                <a:cubicBezTo>
                  <a:pt x="393423" y="363808"/>
                  <a:pt x="392170" y="362355"/>
                  <a:pt x="391176" y="360728"/>
                </a:cubicBezTo>
                <a:cubicBezTo>
                  <a:pt x="389268" y="356953"/>
                  <a:pt x="387881" y="352938"/>
                  <a:pt x="387050" y="348791"/>
                </a:cubicBezTo>
                <a:lnTo>
                  <a:pt x="372392" y="298673"/>
                </a:lnTo>
                <a:lnTo>
                  <a:pt x="360455" y="257595"/>
                </a:lnTo>
                <a:cubicBezTo>
                  <a:pt x="338073" y="316666"/>
                  <a:pt x="316569" y="375825"/>
                  <a:pt x="293485" y="434633"/>
                </a:cubicBezTo>
                <a:cubicBezTo>
                  <a:pt x="292194" y="439423"/>
                  <a:pt x="289393" y="443671"/>
                  <a:pt x="285497" y="446745"/>
                </a:cubicBezTo>
                <a:cubicBezTo>
                  <a:pt x="277506" y="452234"/>
                  <a:pt x="266578" y="450206"/>
                  <a:pt x="261089" y="442215"/>
                </a:cubicBezTo>
                <a:cubicBezTo>
                  <a:pt x="259686" y="440174"/>
                  <a:pt x="258732" y="437859"/>
                  <a:pt x="258288" y="435423"/>
                </a:cubicBezTo>
                <a:cubicBezTo>
                  <a:pt x="256269" y="427347"/>
                  <a:pt x="255216" y="418921"/>
                  <a:pt x="253636" y="410846"/>
                </a:cubicBezTo>
                <a:lnTo>
                  <a:pt x="231430" y="292353"/>
                </a:lnTo>
                <a:lnTo>
                  <a:pt x="214841" y="203791"/>
                </a:lnTo>
                <a:lnTo>
                  <a:pt x="190089" y="278134"/>
                </a:lnTo>
                <a:cubicBezTo>
                  <a:pt x="186314" y="289194"/>
                  <a:pt x="183330" y="299990"/>
                  <a:pt x="169111" y="300692"/>
                </a:cubicBezTo>
                <a:cubicBezTo>
                  <a:pt x="156209" y="301306"/>
                  <a:pt x="143218" y="300692"/>
                  <a:pt x="130403" y="300692"/>
                </a:cubicBezTo>
                <a:lnTo>
                  <a:pt x="90906" y="300692"/>
                </a:lnTo>
                <a:cubicBezTo>
                  <a:pt x="83182" y="289018"/>
                  <a:pt x="75897" y="277256"/>
                  <a:pt x="69401" y="265583"/>
                </a:cubicBezTo>
                <a:close/>
              </a:path>
            </a:pathLst>
          </a:custGeom>
          <a:solidFill>
            <a:srgbClr val="000000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Sans Text" pitchFamily="2" charset="0"/>
            </a:endParaRPr>
          </a:p>
        </p:txBody>
      </p:sp>
      <p:pic>
        <p:nvPicPr>
          <p:cNvPr id="2" name="Picture 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C5C486D1-241C-A248-372D-3D48A0106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620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F185-5FA0-5230-05CE-1B40E4E4A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6C6B8DA-6E77-AF1D-6CB7-8A9C2B96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1785104"/>
          </a:xfrm>
        </p:spPr>
        <p:txBody>
          <a:bodyPr/>
          <a:lstStyle/>
          <a:p>
            <a:r>
              <a:rPr lang="en-US" sz="440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Solution and Feasibility: Sign2World</a:t>
            </a:r>
          </a:p>
          <a:p>
            <a:endParaRPr lang="en-US"/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138389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C92CC-084C-7E89-81A6-E813396C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62BF3A-BE8C-5F4F-1771-225AD45C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60" y="453379"/>
            <a:ext cx="11018520" cy="53860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3500">
                <a:cs typeface="Segoe UI Semibold"/>
              </a:rPr>
              <a:t>Bridging the Gap</a:t>
            </a:r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1BDE0102-96C8-A357-97F1-A6CD45681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83619" y="2159405"/>
            <a:ext cx="1996242" cy="4109633"/>
          </a:xfrm>
          <a:prstGeom prst="moon">
            <a:avLst>
              <a:gd name="adj" fmla="val 26082"/>
            </a:avLst>
          </a:prstGeom>
          <a:solidFill>
            <a:srgbClr val="A9D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FB5D1C-C430-9258-E1D5-DDD09B9DBF6E}"/>
              </a:ext>
            </a:extLst>
          </p:cNvPr>
          <p:cNvSpPr/>
          <p:nvPr/>
        </p:nvSpPr>
        <p:spPr bwMode="auto">
          <a:xfrm>
            <a:off x="1823207" y="2405647"/>
            <a:ext cx="1287863" cy="369526"/>
          </a:xfrm>
          <a:prstGeom prst="roundRect">
            <a:avLst>
              <a:gd name="adj" fmla="val 50000"/>
            </a:avLst>
          </a:prstGeom>
          <a:solidFill>
            <a:srgbClr val="A9D5ED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000000"/>
                </a:solidFill>
                <a:latin typeface="Segoe UI Semibold"/>
                <a:cs typeface="Segoe UI Semilight"/>
              </a:rPr>
              <a:t>As-Is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55D219E-B4A7-980B-5202-CDA81D6D7060}"/>
              </a:ext>
            </a:extLst>
          </p:cNvPr>
          <p:cNvSpPr/>
          <p:nvPr/>
        </p:nvSpPr>
        <p:spPr bwMode="auto">
          <a:xfrm>
            <a:off x="414139" y="3114074"/>
            <a:ext cx="3401060" cy="3481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743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 fontAlgn="base">
              <a:defRPr/>
            </a:pPr>
            <a:endParaRPr lang="en-US" sz="1100">
              <a:solidFill>
                <a:srgbClr val="000000"/>
              </a:solidFill>
              <a:latin typeface="Segoe UI Variable Display Semib"/>
              <a:cs typeface="Segoe UI"/>
            </a:endParaRPr>
          </a:p>
          <a:p>
            <a:pPr algn="ctr" defTabSz="2320060"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Lack of sign language translation tools</a:t>
            </a:r>
          </a:p>
          <a:p>
            <a:pPr marL="0" marR="0" lvl="0" indent="0" algn="ctr" defTabSz="232006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B39471F-F042-A288-DCBC-2A00A663AF34}"/>
              </a:ext>
            </a:extLst>
          </p:cNvPr>
          <p:cNvSpPr/>
          <p:nvPr/>
        </p:nvSpPr>
        <p:spPr bwMode="auto">
          <a:xfrm>
            <a:off x="194765" y="3990755"/>
            <a:ext cx="3398774" cy="3268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743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>
              <a:solidFill>
                <a:srgbClr val="000000"/>
              </a:solidFill>
              <a:latin typeface="Segoe UI Variable Display Semib"/>
              <a:cs typeface="Segoe UI"/>
            </a:endParaRPr>
          </a:p>
          <a:p>
            <a:pPr algn="ctr" defTabSz="232006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Tone and emotion are often lost in translation</a:t>
            </a:r>
          </a:p>
          <a:p>
            <a:pPr marL="0" marR="0" lvl="0" indent="0" algn="ctr" defTabSz="232006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513155-38D8-F24C-9D3C-0537C799F27C}"/>
              </a:ext>
            </a:extLst>
          </p:cNvPr>
          <p:cNvSpPr/>
          <p:nvPr/>
        </p:nvSpPr>
        <p:spPr bwMode="auto">
          <a:xfrm>
            <a:off x="1107969" y="4703326"/>
            <a:ext cx="2667545" cy="3909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743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Limited multilingual accessibility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36B5F4-CBF7-DD27-6E29-E140F114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9353" y="2137574"/>
            <a:ext cx="4153295" cy="4153295"/>
          </a:xfrm>
          <a:prstGeom prst="ellipse">
            <a:avLst/>
          </a:prstGeom>
          <a:gradFill flip="none" rotWithShape="1">
            <a:gsLst>
              <a:gs pos="0">
                <a:srgbClr val="A9D5ED"/>
              </a:gs>
              <a:gs pos="100000">
                <a:srgbClr val="FFC6CC"/>
              </a:gs>
            </a:gsLst>
            <a:lin ang="0" scaled="0"/>
            <a:tileRect/>
          </a:gradFill>
          <a:ln w="12700">
            <a:noFill/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Segoe UI Variable Display Semib"/>
              <a:cs typeface="Segoe UI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A587415-D9BD-253C-E335-EF4B230FA12E}"/>
              </a:ext>
            </a:extLst>
          </p:cNvPr>
          <p:cNvSpPr/>
          <p:nvPr/>
        </p:nvSpPr>
        <p:spPr bwMode="auto">
          <a:xfrm>
            <a:off x="9073743" y="2405647"/>
            <a:ext cx="1287863" cy="369526"/>
          </a:xfrm>
          <a:prstGeom prst="roundRect">
            <a:avLst>
              <a:gd name="adj" fmla="val 50000"/>
            </a:avLst>
          </a:prstGeom>
          <a:solidFill>
            <a:srgbClr val="FCC7CD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/>
            </a:pPr>
            <a:r>
              <a:rPr lang="en-US" sz="1400" kern="0">
                <a:solidFill>
                  <a:srgbClr val="000000"/>
                </a:solidFill>
                <a:latin typeface="Segoe UI Semibold"/>
                <a:cs typeface="Segoe UI Semilight"/>
              </a:rPr>
              <a:t>To-Be</a:t>
            </a:r>
            <a:endParaRPr lang="en-US">
              <a:ea typeface="+mn-ea"/>
            </a:endParaRPr>
          </a:p>
        </p:txBody>
      </p:sp>
      <p:sp>
        <p:nvSpPr>
          <p:cNvPr id="92" name="Moon 91">
            <a:extLst>
              <a:ext uri="{FF2B5EF4-FFF2-40B4-BE49-F238E27FC236}">
                <a16:creationId xmlns:a16="http://schemas.microsoft.com/office/drawing/2014/main" id="{89BF32FA-72F7-E438-068B-29207BFE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6996426" y="2137574"/>
            <a:ext cx="1996242" cy="4109633"/>
          </a:xfrm>
          <a:prstGeom prst="moon">
            <a:avLst>
              <a:gd name="adj" fmla="val 26082"/>
            </a:avLst>
          </a:prstGeom>
          <a:solidFill>
            <a:srgbClr val="FFC6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BE216A62-E72A-A58B-1956-08BF615960F5}"/>
              </a:ext>
            </a:extLst>
          </p:cNvPr>
          <p:cNvSpPr/>
          <p:nvPr/>
        </p:nvSpPr>
        <p:spPr bwMode="auto">
          <a:xfrm>
            <a:off x="8367691" y="3121195"/>
            <a:ext cx="3426360" cy="3339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>
              <a:defRPr/>
            </a:pPr>
            <a:endParaRPr lang="en-US" sz="1100">
              <a:solidFill>
                <a:srgbClr val="000000"/>
              </a:solidFill>
              <a:latin typeface="Segoe UI Variable Display Semib"/>
              <a:cs typeface="Segoe UI"/>
            </a:endParaRPr>
          </a:p>
          <a:p>
            <a:pPr algn="ctr" defTabSz="2320060"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Designs to support sign language input</a:t>
            </a:r>
          </a:p>
          <a:p>
            <a:pPr algn="ctr" defTabSz="2320060">
              <a:defRPr/>
            </a:pPr>
            <a:endParaRPr lang="en-US" sz="1100">
              <a:solidFill>
                <a:srgbClr val="000000"/>
              </a:solidFill>
              <a:latin typeface="Segoe UI Variable Display Semib"/>
              <a:cs typeface="Segoe UI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543E962-E5FB-EEC9-0AFE-F50E48CDCBCD}"/>
              </a:ext>
            </a:extLst>
          </p:cNvPr>
          <p:cNvSpPr/>
          <p:nvPr/>
        </p:nvSpPr>
        <p:spPr bwMode="auto">
          <a:xfrm>
            <a:off x="8515675" y="3981480"/>
            <a:ext cx="3580957" cy="3460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   Incorporates tone detection to preserve emotion 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7707448-28E0-CFAE-327A-E0B1F2A8A833}"/>
              </a:ext>
            </a:extLst>
          </p:cNvPr>
          <p:cNvSpPr/>
          <p:nvPr/>
        </p:nvSpPr>
        <p:spPr bwMode="auto">
          <a:xfrm>
            <a:off x="8371021" y="4767358"/>
            <a:ext cx="2727797" cy="3525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3200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      Supports 4 spoken languages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7F0F4774-40C8-F40F-FBDB-C71F268EA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98067" y="3166541"/>
            <a:ext cx="254567" cy="254567"/>
          </a:xfrm>
          <a:custGeom>
            <a:avLst/>
            <a:gdLst>
              <a:gd name="connsiteX0" fmla="*/ 103506 w 207011"/>
              <a:gd name="connsiteY0" fmla="*/ 0 h 207011"/>
              <a:gd name="connsiteX1" fmla="*/ 0 w 207011"/>
              <a:gd name="connsiteY1" fmla="*/ 103506 h 207011"/>
              <a:gd name="connsiteX2" fmla="*/ 103506 w 207011"/>
              <a:gd name="connsiteY2" fmla="*/ 207012 h 207011"/>
              <a:gd name="connsiteX3" fmla="*/ 207012 w 207011"/>
              <a:gd name="connsiteY3" fmla="*/ 103506 h 207011"/>
              <a:gd name="connsiteX4" fmla="*/ 207012 w 207011"/>
              <a:gd name="connsiteY4" fmla="*/ 103498 h 207011"/>
              <a:gd name="connsiteX5" fmla="*/ 103585 w 207011"/>
              <a:gd name="connsiteY5" fmla="*/ 0 h 207011"/>
              <a:gd name="connsiteX6" fmla="*/ 103506 w 207011"/>
              <a:gd name="connsiteY6" fmla="*/ 0 h 207011"/>
              <a:gd name="connsiteX7" fmla="*/ 128579 w 207011"/>
              <a:gd name="connsiteY7" fmla="*/ 108450 h 207011"/>
              <a:gd name="connsiteX8" fmla="*/ 83066 w 207011"/>
              <a:gd name="connsiteY8" fmla="*/ 154009 h 207011"/>
              <a:gd name="connsiteX9" fmla="*/ 44066 w 207011"/>
              <a:gd name="connsiteY9" fmla="*/ 115010 h 207011"/>
              <a:gd name="connsiteX10" fmla="*/ 57096 w 207011"/>
              <a:gd name="connsiteY10" fmla="*/ 101980 h 207011"/>
              <a:gd name="connsiteX11" fmla="*/ 83066 w 207011"/>
              <a:gd name="connsiteY11" fmla="*/ 127949 h 207011"/>
              <a:gd name="connsiteX12" fmla="*/ 120675 w 207011"/>
              <a:gd name="connsiteY12" fmla="*/ 89852 h 207011"/>
              <a:gd name="connsiteX13" fmla="*/ 152946 w 207011"/>
              <a:gd name="connsiteY13" fmla="*/ 57990 h 207011"/>
              <a:gd name="connsiteX14" fmla="*/ 154121 w 207011"/>
              <a:gd name="connsiteY14" fmla="*/ 56900 h 207011"/>
              <a:gd name="connsiteX15" fmla="*/ 155211 w 207011"/>
              <a:gd name="connsiteY15" fmla="*/ 55722 h 207011"/>
              <a:gd name="connsiteX16" fmla="*/ 168424 w 207011"/>
              <a:gd name="connsiteY16" fmla="*/ 68752 h 207011"/>
              <a:gd name="connsiteX17" fmla="*/ 128576 w 207011"/>
              <a:gd name="connsiteY17" fmla="*/ 108441 h 20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011" h="207011">
                <a:moveTo>
                  <a:pt x="103506" y="0"/>
                </a:moveTo>
                <a:cubicBezTo>
                  <a:pt x="46341" y="0"/>
                  <a:pt x="0" y="46341"/>
                  <a:pt x="0" y="103506"/>
                </a:cubicBezTo>
                <a:cubicBezTo>
                  <a:pt x="0" y="160670"/>
                  <a:pt x="46341" y="207012"/>
                  <a:pt x="103506" y="207012"/>
                </a:cubicBezTo>
                <a:cubicBezTo>
                  <a:pt x="160670" y="207012"/>
                  <a:pt x="207012" y="160670"/>
                  <a:pt x="207012" y="103506"/>
                </a:cubicBezTo>
                <a:cubicBezTo>
                  <a:pt x="207012" y="103503"/>
                  <a:pt x="207012" y="103500"/>
                  <a:pt x="207012" y="103498"/>
                </a:cubicBezTo>
                <a:cubicBezTo>
                  <a:pt x="207031" y="46357"/>
                  <a:pt x="160726" y="20"/>
                  <a:pt x="103585" y="0"/>
                </a:cubicBezTo>
                <a:cubicBezTo>
                  <a:pt x="103558" y="0"/>
                  <a:pt x="103532" y="0"/>
                  <a:pt x="103506" y="0"/>
                </a:cubicBezTo>
                <a:close/>
                <a:moveTo>
                  <a:pt x="128579" y="108450"/>
                </a:moveTo>
                <a:cubicBezTo>
                  <a:pt x="113499" y="123502"/>
                  <a:pt x="98328" y="138689"/>
                  <a:pt x="83066" y="154009"/>
                </a:cubicBezTo>
                <a:cubicBezTo>
                  <a:pt x="70097" y="140978"/>
                  <a:pt x="57097" y="127979"/>
                  <a:pt x="44066" y="115010"/>
                </a:cubicBezTo>
                <a:lnTo>
                  <a:pt x="57096" y="101980"/>
                </a:lnTo>
                <a:lnTo>
                  <a:pt x="83066" y="127949"/>
                </a:lnTo>
                <a:cubicBezTo>
                  <a:pt x="95673" y="115160"/>
                  <a:pt x="108210" y="102461"/>
                  <a:pt x="120675" y="89852"/>
                </a:cubicBezTo>
                <a:cubicBezTo>
                  <a:pt x="133133" y="77244"/>
                  <a:pt x="140025" y="70477"/>
                  <a:pt x="152946" y="57990"/>
                </a:cubicBezTo>
                <a:cubicBezTo>
                  <a:pt x="153309" y="57627"/>
                  <a:pt x="153699" y="57268"/>
                  <a:pt x="154121" y="56900"/>
                </a:cubicBezTo>
                <a:cubicBezTo>
                  <a:pt x="154530" y="56553"/>
                  <a:pt x="154896" y="56157"/>
                  <a:pt x="155211" y="55722"/>
                </a:cubicBezTo>
                <a:lnTo>
                  <a:pt x="168424" y="68752"/>
                </a:lnTo>
                <a:cubicBezTo>
                  <a:pt x="153077" y="84014"/>
                  <a:pt x="143658" y="93389"/>
                  <a:pt x="128576" y="108441"/>
                </a:cubicBezTo>
                <a:close/>
              </a:path>
            </a:pathLst>
          </a:custGeom>
          <a:solidFill>
            <a:srgbClr val="2A446F"/>
          </a:solidFill>
          <a:ln w="347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4" name="Graphic 5">
            <a:extLst>
              <a:ext uri="{FF2B5EF4-FFF2-40B4-BE49-F238E27FC236}">
                <a16:creationId xmlns:a16="http://schemas.microsoft.com/office/drawing/2014/main" id="{4F2B6D79-C235-0A25-4D3A-7460CCB46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6253" y="4035362"/>
            <a:ext cx="254567" cy="254567"/>
          </a:xfrm>
          <a:custGeom>
            <a:avLst/>
            <a:gdLst>
              <a:gd name="connsiteX0" fmla="*/ 103506 w 207011"/>
              <a:gd name="connsiteY0" fmla="*/ 0 h 207011"/>
              <a:gd name="connsiteX1" fmla="*/ 0 w 207011"/>
              <a:gd name="connsiteY1" fmla="*/ 103506 h 207011"/>
              <a:gd name="connsiteX2" fmla="*/ 103506 w 207011"/>
              <a:gd name="connsiteY2" fmla="*/ 207012 h 207011"/>
              <a:gd name="connsiteX3" fmla="*/ 207012 w 207011"/>
              <a:gd name="connsiteY3" fmla="*/ 103506 h 207011"/>
              <a:gd name="connsiteX4" fmla="*/ 207012 w 207011"/>
              <a:gd name="connsiteY4" fmla="*/ 103498 h 207011"/>
              <a:gd name="connsiteX5" fmla="*/ 103585 w 207011"/>
              <a:gd name="connsiteY5" fmla="*/ 0 h 207011"/>
              <a:gd name="connsiteX6" fmla="*/ 103506 w 207011"/>
              <a:gd name="connsiteY6" fmla="*/ 0 h 207011"/>
              <a:gd name="connsiteX7" fmla="*/ 128579 w 207011"/>
              <a:gd name="connsiteY7" fmla="*/ 108450 h 207011"/>
              <a:gd name="connsiteX8" fmla="*/ 83066 w 207011"/>
              <a:gd name="connsiteY8" fmla="*/ 154009 h 207011"/>
              <a:gd name="connsiteX9" fmla="*/ 44066 w 207011"/>
              <a:gd name="connsiteY9" fmla="*/ 115010 h 207011"/>
              <a:gd name="connsiteX10" fmla="*/ 57096 w 207011"/>
              <a:gd name="connsiteY10" fmla="*/ 101980 h 207011"/>
              <a:gd name="connsiteX11" fmla="*/ 83066 w 207011"/>
              <a:gd name="connsiteY11" fmla="*/ 127949 h 207011"/>
              <a:gd name="connsiteX12" fmla="*/ 120675 w 207011"/>
              <a:gd name="connsiteY12" fmla="*/ 89852 h 207011"/>
              <a:gd name="connsiteX13" fmla="*/ 152946 w 207011"/>
              <a:gd name="connsiteY13" fmla="*/ 57990 h 207011"/>
              <a:gd name="connsiteX14" fmla="*/ 154121 w 207011"/>
              <a:gd name="connsiteY14" fmla="*/ 56900 h 207011"/>
              <a:gd name="connsiteX15" fmla="*/ 155211 w 207011"/>
              <a:gd name="connsiteY15" fmla="*/ 55722 h 207011"/>
              <a:gd name="connsiteX16" fmla="*/ 168424 w 207011"/>
              <a:gd name="connsiteY16" fmla="*/ 68752 h 207011"/>
              <a:gd name="connsiteX17" fmla="*/ 128576 w 207011"/>
              <a:gd name="connsiteY17" fmla="*/ 108441 h 20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011" h="207011">
                <a:moveTo>
                  <a:pt x="103506" y="0"/>
                </a:moveTo>
                <a:cubicBezTo>
                  <a:pt x="46341" y="0"/>
                  <a:pt x="0" y="46341"/>
                  <a:pt x="0" y="103506"/>
                </a:cubicBezTo>
                <a:cubicBezTo>
                  <a:pt x="0" y="160670"/>
                  <a:pt x="46341" y="207012"/>
                  <a:pt x="103506" y="207012"/>
                </a:cubicBezTo>
                <a:cubicBezTo>
                  <a:pt x="160670" y="207012"/>
                  <a:pt x="207012" y="160670"/>
                  <a:pt x="207012" y="103506"/>
                </a:cubicBezTo>
                <a:cubicBezTo>
                  <a:pt x="207012" y="103503"/>
                  <a:pt x="207012" y="103500"/>
                  <a:pt x="207012" y="103498"/>
                </a:cubicBezTo>
                <a:cubicBezTo>
                  <a:pt x="207031" y="46357"/>
                  <a:pt x="160726" y="20"/>
                  <a:pt x="103585" y="0"/>
                </a:cubicBezTo>
                <a:cubicBezTo>
                  <a:pt x="103558" y="0"/>
                  <a:pt x="103532" y="0"/>
                  <a:pt x="103506" y="0"/>
                </a:cubicBezTo>
                <a:close/>
                <a:moveTo>
                  <a:pt x="128579" y="108450"/>
                </a:moveTo>
                <a:cubicBezTo>
                  <a:pt x="113499" y="123502"/>
                  <a:pt x="98328" y="138689"/>
                  <a:pt x="83066" y="154009"/>
                </a:cubicBezTo>
                <a:cubicBezTo>
                  <a:pt x="70097" y="140978"/>
                  <a:pt x="57097" y="127979"/>
                  <a:pt x="44066" y="115010"/>
                </a:cubicBezTo>
                <a:lnTo>
                  <a:pt x="57096" y="101980"/>
                </a:lnTo>
                <a:lnTo>
                  <a:pt x="83066" y="127949"/>
                </a:lnTo>
                <a:cubicBezTo>
                  <a:pt x="95673" y="115160"/>
                  <a:pt x="108210" y="102461"/>
                  <a:pt x="120675" y="89852"/>
                </a:cubicBezTo>
                <a:cubicBezTo>
                  <a:pt x="133133" y="77244"/>
                  <a:pt x="140025" y="70477"/>
                  <a:pt x="152946" y="57990"/>
                </a:cubicBezTo>
                <a:cubicBezTo>
                  <a:pt x="153309" y="57627"/>
                  <a:pt x="153699" y="57268"/>
                  <a:pt x="154121" y="56900"/>
                </a:cubicBezTo>
                <a:cubicBezTo>
                  <a:pt x="154530" y="56553"/>
                  <a:pt x="154896" y="56157"/>
                  <a:pt x="155211" y="55722"/>
                </a:cubicBezTo>
                <a:lnTo>
                  <a:pt x="168424" y="68752"/>
                </a:lnTo>
                <a:cubicBezTo>
                  <a:pt x="153077" y="84014"/>
                  <a:pt x="143658" y="93389"/>
                  <a:pt x="128576" y="108441"/>
                </a:cubicBezTo>
                <a:close/>
              </a:path>
            </a:pathLst>
          </a:custGeom>
          <a:solidFill>
            <a:srgbClr val="2A446F"/>
          </a:solidFill>
          <a:ln w="347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5" name="Graphic 5">
            <a:extLst>
              <a:ext uri="{FF2B5EF4-FFF2-40B4-BE49-F238E27FC236}">
                <a16:creationId xmlns:a16="http://schemas.microsoft.com/office/drawing/2014/main" id="{CEFD6ED4-4D19-4069-7F48-E8E98EDB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5038" y="4773245"/>
            <a:ext cx="254567" cy="254567"/>
          </a:xfrm>
          <a:custGeom>
            <a:avLst/>
            <a:gdLst>
              <a:gd name="connsiteX0" fmla="*/ 103506 w 207011"/>
              <a:gd name="connsiteY0" fmla="*/ 0 h 207011"/>
              <a:gd name="connsiteX1" fmla="*/ 0 w 207011"/>
              <a:gd name="connsiteY1" fmla="*/ 103506 h 207011"/>
              <a:gd name="connsiteX2" fmla="*/ 103506 w 207011"/>
              <a:gd name="connsiteY2" fmla="*/ 207012 h 207011"/>
              <a:gd name="connsiteX3" fmla="*/ 207012 w 207011"/>
              <a:gd name="connsiteY3" fmla="*/ 103506 h 207011"/>
              <a:gd name="connsiteX4" fmla="*/ 207012 w 207011"/>
              <a:gd name="connsiteY4" fmla="*/ 103498 h 207011"/>
              <a:gd name="connsiteX5" fmla="*/ 103585 w 207011"/>
              <a:gd name="connsiteY5" fmla="*/ 0 h 207011"/>
              <a:gd name="connsiteX6" fmla="*/ 103506 w 207011"/>
              <a:gd name="connsiteY6" fmla="*/ 0 h 207011"/>
              <a:gd name="connsiteX7" fmla="*/ 128579 w 207011"/>
              <a:gd name="connsiteY7" fmla="*/ 108450 h 207011"/>
              <a:gd name="connsiteX8" fmla="*/ 83066 w 207011"/>
              <a:gd name="connsiteY8" fmla="*/ 154009 h 207011"/>
              <a:gd name="connsiteX9" fmla="*/ 44066 w 207011"/>
              <a:gd name="connsiteY9" fmla="*/ 115010 h 207011"/>
              <a:gd name="connsiteX10" fmla="*/ 57096 w 207011"/>
              <a:gd name="connsiteY10" fmla="*/ 101980 h 207011"/>
              <a:gd name="connsiteX11" fmla="*/ 83066 w 207011"/>
              <a:gd name="connsiteY11" fmla="*/ 127949 h 207011"/>
              <a:gd name="connsiteX12" fmla="*/ 120675 w 207011"/>
              <a:gd name="connsiteY12" fmla="*/ 89852 h 207011"/>
              <a:gd name="connsiteX13" fmla="*/ 152946 w 207011"/>
              <a:gd name="connsiteY13" fmla="*/ 57990 h 207011"/>
              <a:gd name="connsiteX14" fmla="*/ 154121 w 207011"/>
              <a:gd name="connsiteY14" fmla="*/ 56900 h 207011"/>
              <a:gd name="connsiteX15" fmla="*/ 155211 w 207011"/>
              <a:gd name="connsiteY15" fmla="*/ 55722 h 207011"/>
              <a:gd name="connsiteX16" fmla="*/ 168424 w 207011"/>
              <a:gd name="connsiteY16" fmla="*/ 68752 h 207011"/>
              <a:gd name="connsiteX17" fmla="*/ 128576 w 207011"/>
              <a:gd name="connsiteY17" fmla="*/ 108441 h 20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011" h="207011">
                <a:moveTo>
                  <a:pt x="103506" y="0"/>
                </a:moveTo>
                <a:cubicBezTo>
                  <a:pt x="46341" y="0"/>
                  <a:pt x="0" y="46341"/>
                  <a:pt x="0" y="103506"/>
                </a:cubicBezTo>
                <a:cubicBezTo>
                  <a:pt x="0" y="160670"/>
                  <a:pt x="46341" y="207012"/>
                  <a:pt x="103506" y="207012"/>
                </a:cubicBezTo>
                <a:cubicBezTo>
                  <a:pt x="160670" y="207012"/>
                  <a:pt x="207012" y="160670"/>
                  <a:pt x="207012" y="103506"/>
                </a:cubicBezTo>
                <a:cubicBezTo>
                  <a:pt x="207012" y="103503"/>
                  <a:pt x="207012" y="103500"/>
                  <a:pt x="207012" y="103498"/>
                </a:cubicBezTo>
                <a:cubicBezTo>
                  <a:pt x="207031" y="46357"/>
                  <a:pt x="160726" y="20"/>
                  <a:pt x="103585" y="0"/>
                </a:cubicBezTo>
                <a:cubicBezTo>
                  <a:pt x="103558" y="0"/>
                  <a:pt x="103532" y="0"/>
                  <a:pt x="103506" y="0"/>
                </a:cubicBezTo>
                <a:close/>
                <a:moveTo>
                  <a:pt x="128579" y="108450"/>
                </a:moveTo>
                <a:cubicBezTo>
                  <a:pt x="113499" y="123502"/>
                  <a:pt x="98328" y="138689"/>
                  <a:pt x="83066" y="154009"/>
                </a:cubicBezTo>
                <a:cubicBezTo>
                  <a:pt x="70097" y="140978"/>
                  <a:pt x="57097" y="127979"/>
                  <a:pt x="44066" y="115010"/>
                </a:cubicBezTo>
                <a:lnTo>
                  <a:pt x="57096" y="101980"/>
                </a:lnTo>
                <a:lnTo>
                  <a:pt x="83066" y="127949"/>
                </a:lnTo>
                <a:cubicBezTo>
                  <a:pt x="95673" y="115160"/>
                  <a:pt x="108210" y="102461"/>
                  <a:pt x="120675" y="89852"/>
                </a:cubicBezTo>
                <a:cubicBezTo>
                  <a:pt x="133133" y="77244"/>
                  <a:pt x="140025" y="70477"/>
                  <a:pt x="152946" y="57990"/>
                </a:cubicBezTo>
                <a:cubicBezTo>
                  <a:pt x="153309" y="57627"/>
                  <a:pt x="153699" y="57268"/>
                  <a:pt x="154121" y="56900"/>
                </a:cubicBezTo>
                <a:cubicBezTo>
                  <a:pt x="154530" y="56553"/>
                  <a:pt x="154896" y="56157"/>
                  <a:pt x="155211" y="55722"/>
                </a:cubicBezTo>
                <a:lnTo>
                  <a:pt x="168424" y="68752"/>
                </a:lnTo>
                <a:cubicBezTo>
                  <a:pt x="153077" y="84014"/>
                  <a:pt x="143658" y="93389"/>
                  <a:pt x="128576" y="108441"/>
                </a:cubicBezTo>
                <a:close/>
              </a:path>
            </a:pathLst>
          </a:custGeom>
          <a:solidFill>
            <a:srgbClr val="2A446F"/>
          </a:solidFill>
          <a:ln w="347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8" name="Graphic 30">
            <a:extLst>
              <a:ext uri="{FF2B5EF4-FFF2-40B4-BE49-F238E27FC236}">
                <a16:creationId xmlns:a16="http://schemas.microsoft.com/office/drawing/2014/main" id="{F22ADDA3-9815-EE6C-2379-8D033DE0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441141" y="3175359"/>
            <a:ext cx="289526" cy="226150"/>
          </a:xfrm>
          <a:custGeom>
            <a:avLst/>
            <a:gdLst>
              <a:gd name="connsiteX0" fmla="*/ 145993 w 486649"/>
              <a:gd name="connsiteY0" fmla="*/ 194658 h 413647"/>
              <a:gd name="connsiteX1" fmla="*/ 243322 w 486649"/>
              <a:gd name="connsiteY1" fmla="*/ 97329 h 413647"/>
              <a:gd name="connsiteX2" fmla="*/ 145993 w 486649"/>
              <a:gd name="connsiteY2" fmla="*/ 0 h 413647"/>
              <a:gd name="connsiteX3" fmla="*/ 48664 w 486649"/>
              <a:gd name="connsiteY3" fmla="*/ 97329 h 413647"/>
              <a:gd name="connsiteX4" fmla="*/ 145993 w 486649"/>
              <a:gd name="connsiteY4" fmla="*/ 194658 h 413647"/>
              <a:gd name="connsiteX5" fmla="*/ 364983 w 486649"/>
              <a:gd name="connsiteY5" fmla="*/ 194658 h 413647"/>
              <a:gd name="connsiteX6" fmla="*/ 437980 w 486649"/>
              <a:gd name="connsiteY6" fmla="*/ 121661 h 413647"/>
              <a:gd name="connsiteX7" fmla="*/ 364983 w 486649"/>
              <a:gd name="connsiteY7" fmla="*/ 48664 h 413647"/>
              <a:gd name="connsiteX8" fmla="*/ 291987 w 486649"/>
              <a:gd name="connsiteY8" fmla="*/ 121661 h 413647"/>
              <a:gd name="connsiteX9" fmla="*/ 364983 w 486649"/>
              <a:gd name="connsiteY9" fmla="*/ 194658 h 413647"/>
              <a:gd name="connsiteX10" fmla="*/ 54747 w 486649"/>
              <a:gd name="connsiteY10" fmla="*/ 243322 h 413647"/>
              <a:gd name="connsiteX11" fmla="*/ 0 w 486649"/>
              <a:gd name="connsiteY11" fmla="*/ 298070 h 413647"/>
              <a:gd name="connsiteX12" fmla="*/ 0 w 486649"/>
              <a:gd name="connsiteY12" fmla="*/ 304153 h 413647"/>
              <a:gd name="connsiteX13" fmla="*/ 145993 w 486649"/>
              <a:gd name="connsiteY13" fmla="*/ 413648 h 413647"/>
              <a:gd name="connsiteX14" fmla="*/ 291987 w 486649"/>
              <a:gd name="connsiteY14" fmla="*/ 304153 h 413647"/>
              <a:gd name="connsiteX15" fmla="*/ 291987 w 486649"/>
              <a:gd name="connsiteY15" fmla="*/ 298070 h 413647"/>
              <a:gd name="connsiteX16" fmla="*/ 237239 w 486649"/>
              <a:gd name="connsiteY16" fmla="*/ 243322 h 413647"/>
              <a:gd name="connsiteX17" fmla="*/ 54747 w 486649"/>
              <a:gd name="connsiteY17" fmla="*/ 243322 h 413647"/>
              <a:gd name="connsiteX18" fmla="*/ 364988 w 486649"/>
              <a:gd name="connsiteY18" fmla="*/ 377149 h 413647"/>
              <a:gd name="connsiteX19" fmla="*/ 297955 w 486649"/>
              <a:gd name="connsiteY19" fmla="*/ 365995 h 413647"/>
              <a:gd name="connsiteX20" fmla="*/ 313214 w 486649"/>
              <a:gd name="connsiteY20" fmla="*/ 328086 h 413647"/>
              <a:gd name="connsiteX21" fmla="*/ 315864 w 486649"/>
              <a:gd name="connsiteY21" fmla="*/ 312311 h 413647"/>
              <a:gd name="connsiteX22" fmla="*/ 316246 w 486649"/>
              <a:gd name="connsiteY22" fmla="*/ 307162 h 413647"/>
              <a:gd name="connsiteX23" fmla="*/ 316309 w 486649"/>
              <a:gd name="connsiteY23" fmla="*/ 305377 h 413647"/>
              <a:gd name="connsiteX24" fmla="*/ 316321 w 486649"/>
              <a:gd name="connsiteY24" fmla="*/ 304693 h 413647"/>
              <a:gd name="connsiteX25" fmla="*/ 316324 w 486649"/>
              <a:gd name="connsiteY25" fmla="*/ 304403 h 413647"/>
              <a:gd name="connsiteX26" fmla="*/ 316324 w 486649"/>
              <a:gd name="connsiteY26" fmla="*/ 304274 h 413647"/>
              <a:gd name="connsiteX27" fmla="*/ 316324 w 486649"/>
              <a:gd name="connsiteY27" fmla="*/ 304211 h 413647"/>
              <a:gd name="connsiteX28" fmla="*/ 316324 w 486649"/>
              <a:gd name="connsiteY28" fmla="*/ 304153 h 413647"/>
              <a:gd name="connsiteX29" fmla="*/ 316324 w 486649"/>
              <a:gd name="connsiteY29" fmla="*/ 298070 h 413647"/>
              <a:gd name="connsiteX30" fmla="*/ 294364 w 486649"/>
              <a:gd name="connsiteY30" fmla="*/ 243378 h 413647"/>
              <a:gd name="connsiteX31" fmla="*/ 296858 w 486649"/>
              <a:gd name="connsiteY31" fmla="*/ 243322 h 413647"/>
              <a:gd name="connsiteX32" fmla="*/ 433118 w 486649"/>
              <a:gd name="connsiteY32" fmla="*/ 243322 h 413647"/>
              <a:gd name="connsiteX33" fmla="*/ 486649 w 486649"/>
              <a:gd name="connsiteY33" fmla="*/ 296853 h 413647"/>
              <a:gd name="connsiteX34" fmla="*/ 364988 w 486649"/>
              <a:gd name="connsiteY34" fmla="*/ 377149 h 4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86649" h="413647">
                <a:moveTo>
                  <a:pt x="145993" y="194658"/>
                </a:moveTo>
                <a:cubicBezTo>
                  <a:pt x="199746" y="194658"/>
                  <a:pt x="243322" y="151081"/>
                  <a:pt x="243322" y="97329"/>
                </a:cubicBezTo>
                <a:cubicBezTo>
                  <a:pt x="243322" y="43576"/>
                  <a:pt x="199746" y="0"/>
                  <a:pt x="145993" y="0"/>
                </a:cubicBezTo>
                <a:cubicBezTo>
                  <a:pt x="92240" y="0"/>
                  <a:pt x="48664" y="43576"/>
                  <a:pt x="48664" y="97329"/>
                </a:cubicBezTo>
                <a:cubicBezTo>
                  <a:pt x="48664" y="151081"/>
                  <a:pt x="92240" y="194658"/>
                  <a:pt x="145993" y="194658"/>
                </a:cubicBezTo>
                <a:close/>
                <a:moveTo>
                  <a:pt x="364983" y="194658"/>
                </a:moveTo>
                <a:cubicBezTo>
                  <a:pt x="405299" y="194658"/>
                  <a:pt x="437980" y="161977"/>
                  <a:pt x="437980" y="121661"/>
                </a:cubicBezTo>
                <a:cubicBezTo>
                  <a:pt x="437980" y="81346"/>
                  <a:pt x="405299" y="48664"/>
                  <a:pt x="364983" y="48664"/>
                </a:cubicBezTo>
                <a:cubicBezTo>
                  <a:pt x="324667" y="48664"/>
                  <a:pt x="291987" y="81346"/>
                  <a:pt x="291987" y="121661"/>
                </a:cubicBezTo>
                <a:cubicBezTo>
                  <a:pt x="291987" y="161977"/>
                  <a:pt x="324667" y="194658"/>
                  <a:pt x="364983" y="194658"/>
                </a:cubicBezTo>
                <a:close/>
                <a:moveTo>
                  <a:pt x="54747" y="243322"/>
                </a:moveTo>
                <a:cubicBezTo>
                  <a:pt x="24511" y="243322"/>
                  <a:pt x="0" y="267834"/>
                  <a:pt x="0" y="298070"/>
                </a:cubicBezTo>
                <a:lnTo>
                  <a:pt x="0" y="304153"/>
                </a:lnTo>
                <a:cubicBezTo>
                  <a:pt x="0" y="304153"/>
                  <a:pt x="0" y="413648"/>
                  <a:pt x="145993" y="413648"/>
                </a:cubicBezTo>
                <a:cubicBezTo>
                  <a:pt x="291987" y="413648"/>
                  <a:pt x="291987" y="304153"/>
                  <a:pt x="291987" y="304153"/>
                </a:cubicBezTo>
                <a:lnTo>
                  <a:pt x="291987" y="298070"/>
                </a:lnTo>
                <a:cubicBezTo>
                  <a:pt x="291987" y="267834"/>
                  <a:pt x="267474" y="243322"/>
                  <a:pt x="237239" y="243322"/>
                </a:cubicBezTo>
                <a:lnTo>
                  <a:pt x="54747" y="243322"/>
                </a:lnTo>
                <a:close/>
                <a:moveTo>
                  <a:pt x="364988" y="377149"/>
                </a:moveTo>
                <a:cubicBezTo>
                  <a:pt x="336490" y="377149"/>
                  <a:pt x="314667" y="372743"/>
                  <a:pt x="297955" y="365995"/>
                </a:cubicBezTo>
                <a:cubicBezTo>
                  <a:pt x="306277" y="352007"/>
                  <a:pt x="310769" y="338563"/>
                  <a:pt x="313214" y="328086"/>
                </a:cubicBezTo>
                <a:cubicBezTo>
                  <a:pt x="314684" y="321786"/>
                  <a:pt x="315455" y="316384"/>
                  <a:pt x="315864" y="312311"/>
                </a:cubicBezTo>
                <a:cubicBezTo>
                  <a:pt x="316068" y="310265"/>
                  <a:pt x="316182" y="308532"/>
                  <a:pt x="316246" y="307162"/>
                </a:cubicBezTo>
                <a:cubicBezTo>
                  <a:pt x="316277" y="306476"/>
                  <a:pt x="316297" y="305878"/>
                  <a:pt x="316309" y="305377"/>
                </a:cubicBezTo>
                <a:lnTo>
                  <a:pt x="316321" y="304693"/>
                </a:lnTo>
                <a:lnTo>
                  <a:pt x="316324" y="304403"/>
                </a:lnTo>
                <a:lnTo>
                  <a:pt x="316324" y="304274"/>
                </a:lnTo>
                <a:lnTo>
                  <a:pt x="316324" y="304211"/>
                </a:lnTo>
                <a:cubicBezTo>
                  <a:pt x="316324" y="304133"/>
                  <a:pt x="316324" y="304153"/>
                  <a:pt x="316324" y="304153"/>
                </a:cubicBezTo>
                <a:lnTo>
                  <a:pt x="316324" y="298070"/>
                </a:lnTo>
                <a:cubicBezTo>
                  <a:pt x="316324" y="276849"/>
                  <a:pt x="307965" y="257583"/>
                  <a:pt x="294364" y="243378"/>
                </a:cubicBezTo>
                <a:cubicBezTo>
                  <a:pt x="295189" y="243342"/>
                  <a:pt x="296021" y="243322"/>
                  <a:pt x="296858" y="243322"/>
                </a:cubicBezTo>
                <a:lnTo>
                  <a:pt x="433118" y="243322"/>
                </a:lnTo>
                <a:cubicBezTo>
                  <a:pt x="462682" y="243322"/>
                  <a:pt x="486649" y="267289"/>
                  <a:pt x="486649" y="296853"/>
                </a:cubicBezTo>
                <a:cubicBezTo>
                  <a:pt x="486649" y="296853"/>
                  <a:pt x="486649" y="377149"/>
                  <a:pt x="364988" y="377149"/>
                </a:cubicBezTo>
                <a:close/>
              </a:path>
            </a:pathLst>
          </a:custGeom>
          <a:solidFill>
            <a:schemeClr val="tx1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0628" tIns="65315" rIns="130628" bIns="65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25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9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0" name="Graphic 12" descr="Icon of sparkles">
            <a:extLst>
              <a:ext uri="{FF2B5EF4-FFF2-40B4-BE49-F238E27FC236}">
                <a16:creationId xmlns:a16="http://schemas.microsoft.com/office/drawing/2014/main" id="{0C030E56-DAA9-BE9E-6749-E88552B9F10A}"/>
              </a:ext>
            </a:extLst>
          </p:cNvPr>
          <p:cNvSpPr>
            <a:spLocks noChangeAspect="1"/>
          </p:cNvSpPr>
          <p:nvPr/>
        </p:nvSpPr>
        <p:spPr>
          <a:xfrm>
            <a:off x="3316739" y="4021851"/>
            <a:ext cx="233249" cy="282824"/>
          </a:xfrm>
          <a:custGeom>
            <a:avLst/>
            <a:gdLst>
              <a:gd name="connsiteX0" fmla="*/ 109221 w 333531"/>
              <a:gd name="connsiteY0" fmla="*/ 242888 h 333279"/>
              <a:gd name="connsiteX1" fmla="*/ 123889 w 333531"/>
              <a:gd name="connsiteY1" fmla="*/ 247555 h 333279"/>
              <a:gd name="connsiteX2" fmla="*/ 138558 w 333531"/>
              <a:gd name="connsiteY2" fmla="*/ 242983 h 333279"/>
              <a:gd name="connsiteX3" fmla="*/ 147321 w 333531"/>
              <a:gd name="connsiteY3" fmla="*/ 232124 h 333279"/>
              <a:gd name="connsiteX4" fmla="*/ 159132 w 333531"/>
              <a:gd name="connsiteY4" fmla="*/ 196215 h 333279"/>
              <a:gd name="connsiteX5" fmla="*/ 173324 w 333531"/>
              <a:gd name="connsiteY5" fmla="*/ 173260 h 333279"/>
              <a:gd name="connsiteX6" fmla="*/ 196279 w 333531"/>
              <a:gd name="connsiteY6" fmla="*/ 159068 h 333279"/>
              <a:gd name="connsiteX7" fmla="*/ 230855 w 333531"/>
              <a:gd name="connsiteY7" fmla="*/ 147828 h 333279"/>
              <a:gd name="connsiteX8" fmla="*/ 243142 w 333531"/>
              <a:gd name="connsiteY8" fmla="*/ 138494 h 333279"/>
              <a:gd name="connsiteX9" fmla="*/ 247810 w 333531"/>
              <a:gd name="connsiteY9" fmla="*/ 123825 h 333279"/>
              <a:gd name="connsiteX10" fmla="*/ 243142 w 333531"/>
              <a:gd name="connsiteY10" fmla="*/ 109157 h 333279"/>
              <a:gd name="connsiteX11" fmla="*/ 230855 w 333531"/>
              <a:gd name="connsiteY11" fmla="*/ 99822 h 333279"/>
              <a:gd name="connsiteX12" fmla="*/ 195613 w 333531"/>
              <a:gd name="connsiteY12" fmla="*/ 88487 h 333279"/>
              <a:gd name="connsiteX13" fmla="*/ 172657 w 333531"/>
              <a:gd name="connsiteY13" fmla="*/ 74295 h 333279"/>
              <a:gd name="connsiteX14" fmla="*/ 158465 w 333531"/>
              <a:gd name="connsiteY14" fmla="*/ 51435 h 333279"/>
              <a:gd name="connsiteX15" fmla="*/ 147226 w 333531"/>
              <a:gd name="connsiteY15" fmla="*/ 16859 h 333279"/>
              <a:gd name="connsiteX16" fmla="*/ 137891 w 333531"/>
              <a:gd name="connsiteY16" fmla="*/ 4572 h 333279"/>
              <a:gd name="connsiteX17" fmla="*/ 123223 w 333531"/>
              <a:gd name="connsiteY17" fmla="*/ 0 h 333279"/>
              <a:gd name="connsiteX18" fmla="*/ 108554 w 333531"/>
              <a:gd name="connsiteY18" fmla="*/ 4572 h 333279"/>
              <a:gd name="connsiteX19" fmla="*/ 99124 w 333531"/>
              <a:gd name="connsiteY19" fmla="*/ 17145 h 333279"/>
              <a:gd name="connsiteX20" fmla="*/ 87790 w 333531"/>
              <a:gd name="connsiteY20" fmla="*/ 52102 h 333279"/>
              <a:gd name="connsiteX21" fmla="*/ 74074 w 333531"/>
              <a:gd name="connsiteY21" fmla="*/ 74295 h 333279"/>
              <a:gd name="connsiteX22" fmla="*/ 51595 w 333531"/>
              <a:gd name="connsiteY22" fmla="*/ 88487 h 333279"/>
              <a:gd name="connsiteX23" fmla="*/ 17019 w 333531"/>
              <a:gd name="connsiteY23" fmla="*/ 99727 h 333279"/>
              <a:gd name="connsiteX24" fmla="*/ 7208 w 333531"/>
              <a:gd name="connsiteY24" fmla="*/ 106013 h 333279"/>
              <a:gd name="connsiteX25" fmla="*/ 1207 w 333531"/>
              <a:gd name="connsiteY25" fmla="*/ 116015 h 333279"/>
              <a:gd name="connsiteX26" fmla="*/ 350 w 333531"/>
              <a:gd name="connsiteY26" fmla="*/ 127635 h 333279"/>
              <a:gd name="connsiteX27" fmla="*/ 4732 w 333531"/>
              <a:gd name="connsiteY27" fmla="*/ 138398 h 333279"/>
              <a:gd name="connsiteX28" fmla="*/ 17305 w 333531"/>
              <a:gd name="connsiteY28" fmla="*/ 147828 h 333279"/>
              <a:gd name="connsiteX29" fmla="*/ 51499 w 333531"/>
              <a:gd name="connsiteY29" fmla="*/ 158877 h 333279"/>
              <a:gd name="connsiteX30" fmla="*/ 74455 w 333531"/>
              <a:gd name="connsiteY30" fmla="*/ 173069 h 333279"/>
              <a:gd name="connsiteX31" fmla="*/ 79312 w 333531"/>
              <a:gd name="connsiteY31" fmla="*/ 178594 h 333279"/>
              <a:gd name="connsiteX32" fmla="*/ 88647 w 333531"/>
              <a:gd name="connsiteY32" fmla="*/ 196120 h 333279"/>
              <a:gd name="connsiteX33" fmla="*/ 99886 w 333531"/>
              <a:gd name="connsiteY33" fmla="*/ 230600 h 333279"/>
              <a:gd name="connsiteX34" fmla="*/ 109221 w 333531"/>
              <a:gd name="connsiteY34" fmla="*/ 242888 h 333279"/>
              <a:gd name="connsiteX35" fmla="*/ 256096 w 333531"/>
              <a:gd name="connsiteY35" fmla="*/ 329851 h 333279"/>
              <a:gd name="connsiteX36" fmla="*/ 266764 w 333531"/>
              <a:gd name="connsiteY36" fmla="*/ 333280 h 333279"/>
              <a:gd name="connsiteX37" fmla="*/ 266764 w 333531"/>
              <a:gd name="connsiteY37" fmla="*/ 333280 h 333279"/>
              <a:gd name="connsiteX38" fmla="*/ 277623 w 333531"/>
              <a:gd name="connsiteY38" fmla="*/ 329851 h 333279"/>
              <a:gd name="connsiteX39" fmla="*/ 284386 w 333531"/>
              <a:gd name="connsiteY39" fmla="*/ 320707 h 333279"/>
              <a:gd name="connsiteX40" fmla="*/ 289815 w 333531"/>
              <a:gd name="connsiteY40" fmla="*/ 304038 h 333279"/>
              <a:gd name="connsiteX41" fmla="*/ 295244 w 333531"/>
              <a:gd name="connsiteY41" fmla="*/ 295180 h 333279"/>
              <a:gd name="connsiteX42" fmla="*/ 304102 w 333531"/>
              <a:gd name="connsiteY42" fmla="*/ 289751 h 333279"/>
              <a:gd name="connsiteX43" fmla="*/ 321152 w 333531"/>
              <a:gd name="connsiteY43" fmla="*/ 284226 h 333279"/>
              <a:gd name="connsiteX44" fmla="*/ 328296 w 333531"/>
              <a:gd name="connsiteY44" fmla="*/ 279654 h 333279"/>
              <a:gd name="connsiteX45" fmla="*/ 332677 w 333531"/>
              <a:gd name="connsiteY45" fmla="*/ 272415 h 333279"/>
              <a:gd name="connsiteX46" fmla="*/ 333344 w 333531"/>
              <a:gd name="connsiteY46" fmla="*/ 263938 h 333279"/>
              <a:gd name="connsiteX47" fmla="*/ 330201 w 333531"/>
              <a:gd name="connsiteY47" fmla="*/ 256032 h 333279"/>
              <a:gd name="connsiteX48" fmla="*/ 320581 w 333531"/>
              <a:gd name="connsiteY48" fmla="*/ 249079 h 333279"/>
              <a:gd name="connsiteX49" fmla="*/ 303817 w 333531"/>
              <a:gd name="connsiteY49" fmla="*/ 243650 h 333279"/>
              <a:gd name="connsiteX50" fmla="*/ 294958 w 333531"/>
              <a:gd name="connsiteY50" fmla="*/ 238220 h 333279"/>
              <a:gd name="connsiteX51" fmla="*/ 289529 w 333531"/>
              <a:gd name="connsiteY51" fmla="*/ 229362 h 333279"/>
              <a:gd name="connsiteX52" fmla="*/ 284005 w 333531"/>
              <a:gd name="connsiteY52" fmla="*/ 212312 h 333279"/>
              <a:gd name="connsiteX53" fmla="*/ 277242 w 333531"/>
              <a:gd name="connsiteY53" fmla="*/ 203359 h 333279"/>
              <a:gd name="connsiteX54" fmla="*/ 269336 w 333531"/>
              <a:gd name="connsiteY54" fmla="*/ 200120 h 333279"/>
              <a:gd name="connsiteX55" fmla="*/ 260764 w 333531"/>
              <a:gd name="connsiteY55" fmla="*/ 200787 h 333279"/>
              <a:gd name="connsiteX56" fmla="*/ 253429 w 333531"/>
              <a:gd name="connsiteY56" fmla="*/ 205264 h 333279"/>
              <a:gd name="connsiteX57" fmla="*/ 248953 w 333531"/>
              <a:gd name="connsiteY57" fmla="*/ 212503 h 333279"/>
              <a:gd name="connsiteX58" fmla="*/ 243523 w 333531"/>
              <a:gd name="connsiteY58" fmla="*/ 229267 h 333279"/>
              <a:gd name="connsiteX59" fmla="*/ 238189 w 333531"/>
              <a:gd name="connsiteY59" fmla="*/ 238030 h 333279"/>
              <a:gd name="connsiteX60" fmla="*/ 229617 w 333531"/>
              <a:gd name="connsiteY60" fmla="*/ 243554 h 333279"/>
              <a:gd name="connsiteX61" fmla="*/ 212567 w 333531"/>
              <a:gd name="connsiteY61" fmla="*/ 249079 h 333279"/>
              <a:gd name="connsiteX62" fmla="*/ 203614 w 333531"/>
              <a:gd name="connsiteY62" fmla="*/ 255937 h 333279"/>
              <a:gd name="connsiteX63" fmla="*/ 200280 w 333531"/>
              <a:gd name="connsiteY63" fmla="*/ 266700 h 333279"/>
              <a:gd name="connsiteX64" fmla="*/ 203804 w 333531"/>
              <a:gd name="connsiteY64" fmla="*/ 277463 h 333279"/>
              <a:gd name="connsiteX65" fmla="*/ 212948 w 333531"/>
              <a:gd name="connsiteY65" fmla="*/ 284131 h 333279"/>
              <a:gd name="connsiteX66" fmla="*/ 229617 w 333531"/>
              <a:gd name="connsiteY66" fmla="*/ 289560 h 333279"/>
              <a:gd name="connsiteX67" fmla="*/ 238475 w 333531"/>
              <a:gd name="connsiteY67" fmla="*/ 295085 h 333279"/>
              <a:gd name="connsiteX68" fmla="*/ 243904 w 333531"/>
              <a:gd name="connsiteY68" fmla="*/ 303943 h 333279"/>
              <a:gd name="connsiteX69" fmla="*/ 249429 w 333531"/>
              <a:gd name="connsiteY69" fmla="*/ 320993 h 333279"/>
              <a:gd name="connsiteX70" fmla="*/ 256192 w 333531"/>
              <a:gd name="connsiteY70" fmla="*/ 329946 h 333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33531" h="333279">
                <a:moveTo>
                  <a:pt x="109221" y="242888"/>
                </a:moveTo>
                <a:cubicBezTo>
                  <a:pt x="113507" y="245936"/>
                  <a:pt x="118651" y="247555"/>
                  <a:pt x="123889" y="247555"/>
                </a:cubicBezTo>
                <a:cubicBezTo>
                  <a:pt x="129128" y="247555"/>
                  <a:pt x="134272" y="245936"/>
                  <a:pt x="138558" y="242983"/>
                </a:cubicBezTo>
                <a:cubicBezTo>
                  <a:pt x="142368" y="240221"/>
                  <a:pt x="145416" y="236506"/>
                  <a:pt x="147321" y="232124"/>
                </a:cubicBezTo>
                <a:lnTo>
                  <a:pt x="159132" y="196215"/>
                </a:lnTo>
                <a:cubicBezTo>
                  <a:pt x="161989" y="187547"/>
                  <a:pt x="166847" y="179737"/>
                  <a:pt x="173324" y="173260"/>
                </a:cubicBezTo>
                <a:cubicBezTo>
                  <a:pt x="179801" y="166783"/>
                  <a:pt x="187612" y="161925"/>
                  <a:pt x="196279" y="159068"/>
                </a:cubicBezTo>
                <a:lnTo>
                  <a:pt x="230855" y="147828"/>
                </a:lnTo>
                <a:cubicBezTo>
                  <a:pt x="235808" y="146114"/>
                  <a:pt x="240094" y="142875"/>
                  <a:pt x="243142" y="138494"/>
                </a:cubicBezTo>
                <a:cubicBezTo>
                  <a:pt x="246190" y="134207"/>
                  <a:pt x="247810" y="129064"/>
                  <a:pt x="247810" y="123825"/>
                </a:cubicBezTo>
                <a:cubicBezTo>
                  <a:pt x="247810" y="118586"/>
                  <a:pt x="246190" y="113443"/>
                  <a:pt x="243142" y="109157"/>
                </a:cubicBezTo>
                <a:cubicBezTo>
                  <a:pt x="240094" y="104870"/>
                  <a:pt x="235808" y="101632"/>
                  <a:pt x="230855" y="99822"/>
                </a:cubicBezTo>
                <a:lnTo>
                  <a:pt x="195613" y="88487"/>
                </a:lnTo>
                <a:cubicBezTo>
                  <a:pt x="186945" y="85630"/>
                  <a:pt x="179134" y="80772"/>
                  <a:pt x="172657" y="74295"/>
                </a:cubicBezTo>
                <a:cubicBezTo>
                  <a:pt x="166276" y="67913"/>
                  <a:pt x="161418" y="60008"/>
                  <a:pt x="158465" y="51435"/>
                </a:cubicBezTo>
                <a:lnTo>
                  <a:pt x="147226" y="16859"/>
                </a:lnTo>
                <a:cubicBezTo>
                  <a:pt x="145511" y="11906"/>
                  <a:pt x="142273" y="7620"/>
                  <a:pt x="137891" y="4572"/>
                </a:cubicBezTo>
                <a:cubicBezTo>
                  <a:pt x="133605" y="1619"/>
                  <a:pt x="128461" y="0"/>
                  <a:pt x="123223" y="0"/>
                </a:cubicBezTo>
                <a:cubicBezTo>
                  <a:pt x="117984" y="0"/>
                  <a:pt x="112840" y="1619"/>
                  <a:pt x="108554" y="4572"/>
                </a:cubicBezTo>
                <a:cubicBezTo>
                  <a:pt x="104173" y="7715"/>
                  <a:pt x="100934" y="12097"/>
                  <a:pt x="99124" y="17145"/>
                </a:cubicBezTo>
                <a:lnTo>
                  <a:pt x="87790" y="52102"/>
                </a:lnTo>
                <a:cubicBezTo>
                  <a:pt x="84932" y="60389"/>
                  <a:pt x="80265" y="68009"/>
                  <a:pt x="74074" y="74295"/>
                </a:cubicBezTo>
                <a:cubicBezTo>
                  <a:pt x="67787" y="80677"/>
                  <a:pt x="60072" y="85534"/>
                  <a:pt x="51595" y="88487"/>
                </a:cubicBezTo>
                <a:lnTo>
                  <a:pt x="17019" y="99727"/>
                </a:lnTo>
                <a:cubicBezTo>
                  <a:pt x="13304" y="101060"/>
                  <a:pt x="9970" y="103156"/>
                  <a:pt x="7208" y="106013"/>
                </a:cubicBezTo>
                <a:cubicBezTo>
                  <a:pt x="4446" y="108871"/>
                  <a:pt x="2446" y="112300"/>
                  <a:pt x="1207" y="116015"/>
                </a:cubicBezTo>
                <a:cubicBezTo>
                  <a:pt x="-31" y="119729"/>
                  <a:pt x="-317" y="123730"/>
                  <a:pt x="350" y="127635"/>
                </a:cubicBezTo>
                <a:cubicBezTo>
                  <a:pt x="922" y="131540"/>
                  <a:pt x="2446" y="135255"/>
                  <a:pt x="4732" y="138398"/>
                </a:cubicBezTo>
                <a:cubicBezTo>
                  <a:pt x="7875" y="142780"/>
                  <a:pt x="12256" y="146114"/>
                  <a:pt x="17305" y="147828"/>
                </a:cubicBezTo>
                <a:lnTo>
                  <a:pt x="51499" y="158877"/>
                </a:lnTo>
                <a:cubicBezTo>
                  <a:pt x="60167" y="161735"/>
                  <a:pt x="67978" y="166688"/>
                  <a:pt x="74455" y="173069"/>
                </a:cubicBezTo>
                <a:cubicBezTo>
                  <a:pt x="76169" y="174784"/>
                  <a:pt x="77788" y="176689"/>
                  <a:pt x="79312" y="178594"/>
                </a:cubicBezTo>
                <a:cubicBezTo>
                  <a:pt x="83408" y="183833"/>
                  <a:pt x="86551" y="189738"/>
                  <a:pt x="88647" y="196120"/>
                </a:cubicBezTo>
                <a:lnTo>
                  <a:pt x="99886" y="230600"/>
                </a:lnTo>
                <a:cubicBezTo>
                  <a:pt x="101601" y="235553"/>
                  <a:pt x="104839" y="239840"/>
                  <a:pt x="109221" y="242888"/>
                </a:cubicBezTo>
                <a:close/>
                <a:moveTo>
                  <a:pt x="256096" y="329851"/>
                </a:moveTo>
                <a:cubicBezTo>
                  <a:pt x="259240" y="332042"/>
                  <a:pt x="262954" y="333280"/>
                  <a:pt x="266764" y="333280"/>
                </a:cubicBezTo>
                <a:lnTo>
                  <a:pt x="266764" y="333280"/>
                </a:lnTo>
                <a:cubicBezTo>
                  <a:pt x="270670" y="333280"/>
                  <a:pt x="274480" y="332042"/>
                  <a:pt x="277623" y="329851"/>
                </a:cubicBezTo>
                <a:cubicBezTo>
                  <a:pt x="280766" y="327565"/>
                  <a:pt x="283147" y="324422"/>
                  <a:pt x="284386" y="320707"/>
                </a:cubicBezTo>
                <a:lnTo>
                  <a:pt x="289815" y="304038"/>
                </a:lnTo>
                <a:cubicBezTo>
                  <a:pt x="290958" y="300704"/>
                  <a:pt x="292768" y="297656"/>
                  <a:pt x="295244" y="295180"/>
                </a:cubicBezTo>
                <a:cubicBezTo>
                  <a:pt x="297721" y="292703"/>
                  <a:pt x="300769" y="290798"/>
                  <a:pt x="304102" y="289751"/>
                </a:cubicBezTo>
                <a:lnTo>
                  <a:pt x="321152" y="284226"/>
                </a:lnTo>
                <a:cubicBezTo>
                  <a:pt x="323819" y="283274"/>
                  <a:pt x="326296" y="281750"/>
                  <a:pt x="328296" y="279654"/>
                </a:cubicBezTo>
                <a:cubicBezTo>
                  <a:pt x="330296" y="277559"/>
                  <a:pt x="331820" y="275082"/>
                  <a:pt x="332677" y="272415"/>
                </a:cubicBezTo>
                <a:cubicBezTo>
                  <a:pt x="333535" y="269653"/>
                  <a:pt x="333725" y="266795"/>
                  <a:pt x="333344" y="263938"/>
                </a:cubicBezTo>
                <a:cubicBezTo>
                  <a:pt x="332868" y="261080"/>
                  <a:pt x="331820" y="258413"/>
                  <a:pt x="330201" y="256032"/>
                </a:cubicBezTo>
                <a:cubicBezTo>
                  <a:pt x="327820" y="252698"/>
                  <a:pt x="324486" y="250317"/>
                  <a:pt x="320581" y="249079"/>
                </a:cubicBezTo>
                <a:lnTo>
                  <a:pt x="303817" y="243650"/>
                </a:lnTo>
                <a:cubicBezTo>
                  <a:pt x="300483" y="242506"/>
                  <a:pt x="297435" y="240697"/>
                  <a:pt x="294958" y="238220"/>
                </a:cubicBezTo>
                <a:cubicBezTo>
                  <a:pt x="292482" y="235744"/>
                  <a:pt x="290577" y="232696"/>
                  <a:pt x="289529" y="229362"/>
                </a:cubicBezTo>
                <a:lnTo>
                  <a:pt x="284005" y="212312"/>
                </a:lnTo>
                <a:cubicBezTo>
                  <a:pt x="282766" y="208693"/>
                  <a:pt x="280385" y="205550"/>
                  <a:pt x="277242" y="203359"/>
                </a:cubicBezTo>
                <a:cubicBezTo>
                  <a:pt x="274861" y="201644"/>
                  <a:pt x="272194" y="200597"/>
                  <a:pt x="269336" y="200120"/>
                </a:cubicBezTo>
                <a:cubicBezTo>
                  <a:pt x="266479" y="199644"/>
                  <a:pt x="263526" y="199930"/>
                  <a:pt x="260764" y="200787"/>
                </a:cubicBezTo>
                <a:cubicBezTo>
                  <a:pt x="258001" y="201644"/>
                  <a:pt x="255525" y="203168"/>
                  <a:pt x="253429" y="205264"/>
                </a:cubicBezTo>
                <a:cubicBezTo>
                  <a:pt x="251334" y="207264"/>
                  <a:pt x="249810" y="209836"/>
                  <a:pt x="248953" y="212503"/>
                </a:cubicBezTo>
                <a:lnTo>
                  <a:pt x="243523" y="229267"/>
                </a:lnTo>
                <a:cubicBezTo>
                  <a:pt x="242476" y="232505"/>
                  <a:pt x="240666" y="235553"/>
                  <a:pt x="238189" y="238030"/>
                </a:cubicBezTo>
                <a:cubicBezTo>
                  <a:pt x="235808" y="240506"/>
                  <a:pt x="232855" y="242411"/>
                  <a:pt x="229617" y="243554"/>
                </a:cubicBezTo>
                <a:lnTo>
                  <a:pt x="212567" y="249079"/>
                </a:lnTo>
                <a:cubicBezTo>
                  <a:pt x="208948" y="250317"/>
                  <a:pt x="205804" y="252794"/>
                  <a:pt x="203614" y="255937"/>
                </a:cubicBezTo>
                <a:cubicBezTo>
                  <a:pt x="201423" y="259080"/>
                  <a:pt x="200185" y="262890"/>
                  <a:pt x="200280" y="266700"/>
                </a:cubicBezTo>
                <a:cubicBezTo>
                  <a:pt x="200375" y="270510"/>
                  <a:pt x="201518" y="274320"/>
                  <a:pt x="203804" y="277463"/>
                </a:cubicBezTo>
                <a:cubicBezTo>
                  <a:pt x="206090" y="280607"/>
                  <a:pt x="209233" y="282893"/>
                  <a:pt x="212948" y="284131"/>
                </a:cubicBezTo>
                <a:lnTo>
                  <a:pt x="229617" y="289560"/>
                </a:lnTo>
                <a:cubicBezTo>
                  <a:pt x="232951" y="290703"/>
                  <a:pt x="235999" y="292513"/>
                  <a:pt x="238475" y="295085"/>
                </a:cubicBezTo>
                <a:cubicBezTo>
                  <a:pt x="240952" y="297561"/>
                  <a:pt x="242857" y="300609"/>
                  <a:pt x="243904" y="303943"/>
                </a:cubicBezTo>
                <a:lnTo>
                  <a:pt x="249429" y="320993"/>
                </a:lnTo>
                <a:cubicBezTo>
                  <a:pt x="250667" y="324612"/>
                  <a:pt x="253048" y="327755"/>
                  <a:pt x="256192" y="329946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12" name="Graphic 27">
            <a:extLst>
              <a:ext uri="{FF2B5EF4-FFF2-40B4-BE49-F238E27FC236}">
                <a16:creationId xmlns:a16="http://schemas.microsoft.com/office/drawing/2014/main" id="{13235022-F5DE-AA6A-65E3-615A4F98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429422" y="4760027"/>
            <a:ext cx="227705" cy="227638"/>
          </a:xfrm>
          <a:custGeom>
            <a:avLst/>
            <a:gdLst>
              <a:gd name="connsiteX0" fmla="*/ 157427 w 421134"/>
              <a:gd name="connsiteY0" fmla="*/ 0 h 377911"/>
              <a:gd name="connsiteX1" fmla="*/ 0 w 421134"/>
              <a:gd name="connsiteY1" fmla="*/ 157427 h 377911"/>
              <a:gd name="connsiteX2" fmla="*/ 14764 w 421134"/>
              <a:gd name="connsiteY2" fmla="*/ 224069 h 377911"/>
              <a:gd name="connsiteX3" fmla="*/ 456 w 421134"/>
              <a:gd name="connsiteY3" fmla="*/ 290029 h 377911"/>
              <a:gd name="connsiteX4" fmla="*/ 24662 w 421134"/>
              <a:gd name="connsiteY4" fmla="*/ 314592 h 377911"/>
              <a:gd name="connsiteX5" fmla="*/ 92597 w 421134"/>
              <a:gd name="connsiteY5" fmla="*/ 300923 h 377911"/>
              <a:gd name="connsiteX6" fmla="*/ 157427 w 421134"/>
              <a:gd name="connsiteY6" fmla="*/ 314854 h 377911"/>
              <a:gd name="connsiteX7" fmla="*/ 314854 w 421134"/>
              <a:gd name="connsiteY7" fmla="*/ 157427 h 377911"/>
              <a:gd name="connsiteX8" fmla="*/ 157427 w 421134"/>
              <a:gd name="connsiteY8" fmla="*/ 0 h 377911"/>
              <a:gd name="connsiteX9" fmla="*/ 156628 w 421134"/>
              <a:gd name="connsiteY9" fmla="*/ 335836 h 377911"/>
              <a:gd name="connsiteX10" fmla="*/ 263672 w 421134"/>
              <a:gd name="connsiteY10" fmla="*/ 377829 h 377911"/>
              <a:gd name="connsiteX11" fmla="*/ 328488 w 421134"/>
              <a:gd name="connsiteY11" fmla="*/ 363904 h 377911"/>
              <a:gd name="connsiteX12" fmla="*/ 389643 w 421134"/>
              <a:gd name="connsiteY12" fmla="*/ 377340 h 377911"/>
              <a:gd name="connsiteX13" fmla="*/ 420444 w 421134"/>
              <a:gd name="connsiteY13" fmla="*/ 345868 h 377911"/>
              <a:gd name="connsiteX14" fmla="*/ 406343 w 421134"/>
              <a:gd name="connsiteY14" fmla="*/ 287025 h 377911"/>
              <a:gd name="connsiteX15" fmla="*/ 421099 w 421134"/>
              <a:gd name="connsiteY15" fmla="*/ 220402 h 377911"/>
              <a:gd name="connsiteX16" fmla="*/ 315169 w 421134"/>
              <a:gd name="connsiteY16" fmla="*/ 71590 h 377911"/>
              <a:gd name="connsiteX17" fmla="*/ 331953 w 421134"/>
              <a:gd name="connsiteY17" fmla="*/ 114559 h 377911"/>
              <a:gd name="connsiteX18" fmla="*/ 389613 w 421134"/>
              <a:gd name="connsiteY18" fmla="*/ 220402 h 377911"/>
              <a:gd name="connsiteX19" fmla="*/ 375674 w 421134"/>
              <a:gd name="connsiteY19" fmla="*/ 278058 h 377911"/>
              <a:gd name="connsiteX20" fmla="*/ 372935 w 421134"/>
              <a:gd name="connsiteY20" fmla="*/ 283369 h 377911"/>
              <a:gd name="connsiteX21" fmla="*/ 374408 w 421134"/>
              <a:gd name="connsiteY21" fmla="*/ 289158 h 377911"/>
              <a:gd name="connsiteX22" fmla="*/ 387873 w 421134"/>
              <a:gd name="connsiteY22" fmla="*/ 344795 h 377911"/>
              <a:gd name="connsiteX23" fmla="*/ 330377 w 421134"/>
              <a:gd name="connsiteY23" fmla="*/ 331999 h 377911"/>
              <a:gd name="connsiteX24" fmla="*/ 324825 w 421134"/>
              <a:gd name="connsiteY24" fmla="*/ 330679 h 377911"/>
              <a:gd name="connsiteX25" fmla="*/ 319716 w 421134"/>
              <a:gd name="connsiteY25" fmla="*/ 333221 h 377911"/>
              <a:gd name="connsiteX26" fmla="*/ 263672 w 421134"/>
              <a:gd name="connsiteY26" fmla="*/ 346344 h 377911"/>
              <a:gd name="connsiteX27" fmla="*/ 202403 w 421134"/>
              <a:gd name="connsiteY27" fmla="*/ 330463 h 377911"/>
              <a:gd name="connsiteX28" fmla="*/ 158721 w 421134"/>
              <a:gd name="connsiteY28" fmla="*/ 335849 h 377911"/>
              <a:gd name="connsiteX29" fmla="*/ 156628 w 421134"/>
              <a:gd name="connsiteY29" fmla="*/ 335836 h 3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1134" h="377911">
                <a:moveTo>
                  <a:pt x="157427" y="0"/>
                </a:moveTo>
                <a:cubicBezTo>
                  <a:pt x="70482" y="0"/>
                  <a:pt x="0" y="70482"/>
                  <a:pt x="0" y="157427"/>
                </a:cubicBezTo>
                <a:cubicBezTo>
                  <a:pt x="0" y="181220"/>
                  <a:pt x="5288" y="203816"/>
                  <a:pt x="14764" y="224069"/>
                </a:cubicBezTo>
                <a:cubicBezTo>
                  <a:pt x="8422" y="249784"/>
                  <a:pt x="2929" y="277250"/>
                  <a:pt x="456" y="290029"/>
                </a:cubicBezTo>
                <a:cubicBezTo>
                  <a:pt x="-2342" y="304491"/>
                  <a:pt x="10229" y="317161"/>
                  <a:pt x="24662" y="314592"/>
                </a:cubicBezTo>
                <a:cubicBezTo>
                  <a:pt x="37746" y="312262"/>
                  <a:pt x="66186" y="307019"/>
                  <a:pt x="92597" y="300923"/>
                </a:cubicBezTo>
                <a:cubicBezTo>
                  <a:pt x="112385" y="309875"/>
                  <a:pt x="134344" y="314854"/>
                  <a:pt x="157427" y="314854"/>
                </a:cubicBezTo>
                <a:cubicBezTo>
                  <a:pt x="244371" y="314854"/>
                  <a:pt x="314854" y="244371"/>
                  <a:pt x="314854" y="157427"/>
                </a:cubicBezTo>
                <a:cubicBezTo>
                  <a:pt x="314854" y="70482"/>
                  <a:pt x="244371" y="0"/>
                  <a:pt x="157427" y="0"/>
                </a:cubicBezTo>
                <a:close/>
                <a:moveTo>
                  <a:pt x="156628" y="335836"/>
                </a:moveTo>
                <a:cubicBezTo>
                  <a:pt x="184717" y="361896"/>
                  <a:pt x="222333" y="377829"/>
                  <a:pt x="263672" y="377829"/>
                </a:cubicBezTo>
                <a:cubicBezTo>
                  <a:pt x="286750" y="377829"/>
                  <a:pt x="308704" y="372853"/>
                  <a:pt x="328488" y="363904"/>
                </a:cubicBezTo>
                <a:cubicBezTo>
                  <a:pt x="350397" y="369032"/>
                  <a:pt x="374379" y="374150"/>
                  <a:pt x="389643" y="377340"/>
                </a:cubicBezTo>
                <a:cubicBezTo>
                  <a:pt x="408375" y="381255"/>
                  <a:pt x="424734" y="364442"/>
                  <a:pt x="420444" y="345868"/>
                </a:cubicBezTo>
                <a:cubicBezTo>
                  <a:pt x="417033" y="331103"/>
                  <a:pt x="411655" y="308184"/>
                  <a:pt x="406343" y="287025"/>
                </a:cubicBezTo>
                <a:cubicBezTo>
                  <a:pt x="415813" y="266776"/>
                  <a:pt x="421099" y="244186"/>
                  <a:pt x="421099" y="220402"/>
                </a:cubicBezTo>
                <a:cubicBezTo>
                  <a:pt x="421099" y="151491"/>
                  <a:pt x="376824" y="92923"/>
                  <a:pt x="315169" y="71590"/>
                </a:cubicBezTo>
                <a:cubicBezTo>
                  <a:pt x="322522" y="84962"/>
                  <a:pt x="328210" y="99378"/>
                  <a:pt x="331953" y="114559"/>
                </a:cubicBezTo>
                <a:cubicBezTo>
                  <a:pt x="366650" y="136989"/>
                  <a:pt x="389613" y="176014"/>
                  <a:pt x="389613" y="220402"/>
                </a:cubicBezTo>
                <a:cubicBezTo>
                  <a:pt x="389613" y="241212"/>
                  <a:pt x="384578" y="260800"/>
                  <a:pt x="375674" y="278058"/>
                </a:cubicBezTo>
                <a:lnTo>
                  <a:pt x="372935" y="283369"/>
                </a:lnTo>
                <a:lnTo>
                  <a:pt x="374408" y="289158"/>
                </a:lnTo>
                <a:cubicBezTo>
                  <a:pt x="379190" y="307955"/>
                  <a:pt x="384200" y="329040"/>
                  <a:pt x="387873" y="344795"/>
                </a:cubicBezTo>
                <a:cubicBezTo>
                  <a:pt x="371625" y="341359"/>
                  <a:pt x="349721" y="336605"/>
                  <a:pt x="330377" y="331999"/>
                </a:cubicBezTo>
                <a:lnTo>
                  <a:pt x="324825" y="330679"/>
                </a:lnTo>
                <a:lnTo>
                  <a:pt x="319716" y="333221"/>
                </a:lnTo>
                <a:cubicBezTo>
                  <a:pt x="302854" y="341615"/>
                  <a:pt x="283837" y="346344"/>
                  <a:pt x="263672" y="346344"/>
                </a:cubicBezTo>
                <a:cubicBezTo>
                  <a:pt x="241432" y="346344"/>
                  <a:pt x="220539" y="340578"/>
                  <a:pt x="202403" y="330463"/>
                </a:cubicBezTo>
                <a:cubicBezTo>
                  <a:pt x="188426" y="333981"/>
                  <a:pt x="173791" y="335849"/>
                  <a:pt x="158721" y="335849"/>
                </a:cubicBezTo>
                <a:cubicBezTo>
                  <a:pt x="158022" y="335849"/>
                  <a:pt x="157325" y="335845"/>
                  <a:pt x="156628" y="335836"/>
                </a:cubicBezTo>
                <a:close/>
              </a:path>
            </a:pathLst>
          </a:custGeom>
          <a:solidFill>
            <a:schemeClr val="tx1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0628" tIns="65315" rIns="130628" bIns="653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25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9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C75A2C-3E0D-26AC-8085-94ECE09896E9}"/>
              </a:ext>
            </a:extLst>
          </p:cNvPr>
          <p:cNvSpPr/>
          <p:nvPr/>
        </p:nvSpPr>
        <p:spPr bwMode="auto">
          <a:xfrm>
            <a:off x="114167" y="5502465"/>
            <a:ext cx="4069881" cy="3909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7432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>
              <a:defRPr/>
            </a:pPr>
            <a:endParaRPr lang="en-US" sz="1100">
              <a:solidFill>
                <a:srgbClr val="000000"/>
              </a:solidFill>
              <a:latin typeface="Segoe UI Variable Display Semib"/>
              <a:cs typeface="Segoe UI"/>
            </a:endParaRPr>
          </a:p>
          <a:p>
            <a:pPr algn="ctr" defTabSz="2320060"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Communication gap for the deaf and hard-of-hearing</a:t>
            </a:r>
          </a:p>
          <a:p>
            <a:pPr algn="ctr" defTabSz="2320060">
              <a:spcBef>
                <a:spcPct val="0"/>
              </a:spcBef>
              <a:spcAft>
                <a:spcPct val="0"/>
              </a:spcAft>
              <a:defRPr/>
            </a:pP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pic>
        <p:nvPicPr>
          <p:cNvPr id="16" name="Graphic 15" descr="Connections with solid fill">
            <a:extLst>
              <a:ext uri="{FF2B5EF4-FFF2-40B4-BE49-F238E27FC236}">
                <a16:creationId xmlns:a16="http://schemas.microsoft.com/office/drawing/2014/main" id="{EAEDE911-8816-424C-D916-DFF72A9A5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4843" y="5502326"/>
            <a:ext cx="363799" cy="39581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C2F0B20-8AF3-C014-B1E3-CC537914BF15}"/>
              </a:ext>
            </a:extLst>
          </p:cNvPr>
          <p:cNvSpPr/>
          <p:nvPr/>
        </p:nvSpPr>
        <p:spPr bwMode="auto">
          <a:xfrm>
            <a:off x="7915102" y="5515271"/>
            <a:ext cx="3899612" cy="35890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23200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Segoe UI Variable Display Semib"/>
                <a:cs typeface="Segoe UI"/>
              </a:rPr>
              <a:t>      Transforms sign language into speech</a:t>
            </a:r>
            <a:endParaRPr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20" name="Graphic 5">
            <a:extLst>
              <a:ext uri="{FF2B5EF4-FFF2-40B4-BE49-F238E27FC236}">
                <a16:creationId xmlns:a16="http://schemas.microsoft.com/office/drawing/2014/main" id="{F8D3BD64-F28A-F4E9-86CB-54EEC7F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87592" y="5516034"/>
            <a:ext cx="254567" cy="254567"/>
          </a:xfrm>
          <a:custGeom>
            <a:avLst/>
            <a:gdLst>
              <a:gd name="connsiteX0" fmla="*/ 103506 w 207011"/>
              <a:gd name="connsiteY0" fmla="*/ 0 h 207011"/>
              <a:gd name="connsiteX1" fmla="*/ 0 w 207011"/>
              <a:gd name="connsiteY1" fmla="*/ 103506 h 207011"/>
              <a:gd name="connsiteX2" fmla="*/ 103506 w 207011"/>
              <a:gd name="connsiteY2" fmla="*/ 207012 h 207011"/>
              <a:gd name="connsiteX3" fmla="*/ 207012 w 207011"/>
              <a:gd name="connsiteY3" fmla="*/ 103506 h 207011"/>
              <a:gd name="connsiteX4" fmla="*/ 207012 w 207011"/>
              <a:gd name="connsiteY4" fmla="*/ 103498 h 207011"/>
              <a:gd name="connsiteX5" fmla="*/ 103585 w 207011"/>
              <a:gd name="connsiteY5" fmla="*/ 0 h 207011"/>
              <a:gd name="connsiteX6" fmla="*/ 103506 w 207011"/>
              <a:gd name="connsiteY6" fmla="*/ 0 h 207011"/>
              <a:gd name="connsiteX7" fmla="*/ 128579 w 207011"/>
              <a:gd name="connsiteY7" fmla="*/ 108450 h 207011"/>
              <a:gd name="connsiteX8" fmla="*/ 83066 w 207011"/>
              <a:gd name="connsiteY8" fmla="*/ 154009 h 207011"/>
              <a:gd name="connsiteX9" fmla="*/ 44066 w 207011"/>
              <a:gd name="connsiteY9" fmla="*/ 115010 h 207011"/>
              <a:gd name="connsiteX10" fmla="*/ 57096 w 207011"/>
              <a:gd name="connsiteY10" fmla="*/ 101980 h 207011"/>
              <a:gd name="connsiteX11" fmla="*/ 83066 w 207011"/>
              <a:gd name="connsiteY11" fmla="*/ 127949 h 207011"/>
              <a:gd name="connsiteX12" fmla="*/ 120675 w 207011"/>
              <a:gd name="connsiteY12" fmla="*/ 89852 h 207011"/>
              <a:gd name="connsiteX13" fmla="*/ 152946 w 207011"/>
              <a:gd name="connsiteY13" fmla="*/ 57990 h 207011"/>
              <a:gd name="connsiteX14" fmla="*/ 154121 w 207011"/>
              <a:gd name="connsiteY14" fmla="*/ 56900 h 207011"/>
              <a:gd name="connsiteX15" fmla="*/ 155211 w 207011"/>
              <a:gd name="connsiteY15" fmla="*/ 55722 h 207011"/>
              <a:gd name="connsiteX16" fmla="*/ 168424 w 207011"/>
              <a:gd name="connsiteY16" fmla="*/ 68752 h 207011"/>
              <a:gd name="connsiteX17" fmla="*/ 128576 w 207011"/>
              <a:gd name="connsiteY17" fmla="*/ 108441 h 20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011" h="207011">
                <a:moveTo>
                  <a:pt x="103506" y="0"/>
                </a:moveTo>
                <a:cubicBezTo>
                  <a:pt x="46341" y="0"/>
                  <a:pt x="0" y="46341"/>
                  <a:pt x="0" y="103506"/>
                </a:cubicBezTo>
                <a:cubicBezTo>
                  <a:pt x="0" y="160670"/>
                  <a:pt x="46341" y="207012"/>
                  <a:pt x="103506" y="207012"/>
                </a:cubicBezTo>
                <a:cubicBezTo>
                  <a:pt x="160670" y="207012"/>
                  <a:pt x="207012" y="160670"/>
                  <a:pt x="207012" y="103506"/>
                </a:cubicBezTo>
                <a:cubicBezTo>
                  <a:pt x="207012" y="103503"/>
                  <a:pt x="207012" y="103500"/>
                  <a:pt x="207012" y="103498"/>
                </a:cubicBezTo>
                <a:cubicBezTo>
                  <a:pt x="207031" y="46357"/>
                  <a:pt x="160726" y="20"/>
                  <a:pt x="103585" y="0"/>
                </a:cubicBezTo>
                <a:cubicBezTo>
                  <a:pt x="103558" y="0"/>
                  <a:pt x="103532" y="0"/>
                  <a:pt x="103506" y="0"/>
                </a:cubicBezTo>
                <a:close/>
                <a:moveTo>
                  <a:pt x="128579" y="108450"/>
                </a:moveTo>
                <a:cubicBezTo>
                  <a:pt x="113499" y="123502"/>
                  <a:pt x="98328" y="138689"/>
                  <a:pt x="83066" y="154009"/>
                </a:cubicBezTo>
                <a:cubicBezTo>
                  <a:pt x="70097" y="140978"/>
                  <a:pt x="57097" y="127979"/>
                  <a:pt x="44066" y="115010"/>
                </a:cubicBezTo>
                <a:lnTo>
                  <a:pt x="57096" y="101980"/>
                </a:lnTo>
                <a:lnTo>
                  <a:pt x="83066" y="127949"/>
                </a:lnTo>
                <a:cubicBezTo>
                  <a:pt x="95673" y="115160"/>
                  <a:pt x="108210" y="102461"/>
                  <a:pt x="120675" y="89852"/>
                </a:cubicBezTo>
                <a:cubicBezTo>
                  <a:pt x="133133" y="77244"/>
                  <a:pt x="140025" y="70477"/>
                  <a:pt x="152946" y="57990"/>
                </a:cubicBezTo>
                <a:cubicBezTo>
                  <a:pt x="153309" y="57627"/>
                  <a:pt x="153699" y="57268"/>
                  <a:pt x="154121" y="56900"/>
                </a:cubicBezTo>
                <a:cubicBezTo>
                  <a:pt x="154530" y="56553"/>
                  <a:pt x="154896" y="56157"/>
                  <a:pt x="155211" y="55722"/>
                </a:cubicBezTo>
                <a:lnTo>
                  <a:pt x="168424" y="68752"/>
                </a:lnTo>
                <a:cubicBezTo>
                  <a:pt x="153077" y="84014"/>
                  <a:pt x="143658" y="93389"/>
                  <a:pt x="128576" y="108441"/>
                </a:cubicBezTo>
                <a:close/>
              </a:path>
            </a:pathLst>
          </a:custGeom>
          <a:solidFill>
            <a:srgbClr val="2A446F"/>
          </a:solidFill>
          <a:ln w="3473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ABBD87E9-33F0-0BFA-4044-33E5CCEE66AB}"/>
              </a:ext>
            </a:extLst>
          </p:cNvPr>
          <p:cNvSpPr txBox="1">
            <a:spLocks/>
          </p:cNvSpPr>
          <p:nvPr/>
        </p:nvSpPr>
        <p:spPr>
          <a:xfrm>
            <a:off x="581454" y="1091587"/>
            <a:ext cx="11404445" cy="3695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R="0" lvl="0" indent="0" algn="ctr" defTabSz="93274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 cap="none" spc="0" baseline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algn="l">
              <a:defRPr/>
            </a:pPr>
            <a:r>
              <a:rPr lang="en-US" sz="1800">
                <a:gradFill flip="none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/>
                <a:cs typeface="Segoe UI"/>
              </a:rPr>
              <a:t>How Sign2World Transforms Sign Language Accessibility</a:t>
            </a:r>
          </a:p>
          <a:p>
            <a:pPr marL="0" marR="0" lvl="0" indent="0" algn="ctr" defTabSz="932742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kern="1200" cap="none" spc="0" normalizeH="0" baseline="0" noProof="0">
              <a:ln w="3175">
                <a:noFill/>
              </a:ln>
              <a:gradFill flip="none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Variable Display Semib" pitchFamily="2" charset="0"/>
              <a:cs typeface="Segoe UI" pitchFamily="34" charset="0"/>
            </a:endParaRPr>
          </a:p>
          <a:p>
            <a:pPr>
              <a:defRPr/>
            </a:pPr>
            <a:endParaRPr lang="en-US" sz="1800">
              <a:gradFill flip="none">
                <a:gsLst>
                  <a:gs pos="0">
                    <a:srgbClr val="73262F"/>
                  </a:gs>
                  <a:gs pos="80000">
                    <a:srgbClr val="2A446F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9" name="Picture 8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87EA830D-9472-AE7B-8966-D659B0AF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085" y="3033993"/>
            <a:ext cx="2711023" cy="2743039"/>
          </a:xfrm>
          <a:prstGeom prst="rect">
            <a:avLst/>
          </a:prstGeom>
        </p:spPr>
      </p:pic>
      <p:pic>
        <p:nvPicPr>
          <p:cNvPr id="2" name="Picture 1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F4DB9D06-1955-29B6-92B8-F35D4B8EB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70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62" grpId="0" animBg="1"/>
      <p:bldP spid="54" grpId="0" animBg="1"/>
      <p:bldP spid="31" grpId="0" animBg="1"/>
      <p:bldP spid="96" grpId="0" animBg="1"/>
      <p:bldP spid="92" grpId="0" animBg="1"/>
      <p:bldP spid="112" grpId="0" animBg="1"/>
      <p:bldP spid="106" grpId="0" animBg="1"/>
      <p:bldP spid="97" grpId="0" animBg="1"/>
      <p:bldP spid="1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9326-EBDF-F48E-7D5B-A33740835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019" y="371742"/>
            <a:ext cx="11017250" cy="554038"/>
          </a:xfrm>
        </p:spPr>
        <p:txBody>
          <a:bodyPr/>
          <a:lstStyle/>
          <a:p>
            <a:r>
              <a:rPr lang="en-US">
                <a:cs typeface="Segoe UI"/>
              </a:rPr>
              <a:t>From input to output - What is our solution? </a:t>
            </a:r>
            <a:endParaRPr lang="zh-CN" altLang="en-US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07FA9820-6B5A-B8B2-245E-37B1FBC6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70715" y="2792262"/>
            <a:ext cx="2746535" cy="1939912"/>
          </a:xfrm>
          <a:prstGeom prst="roundRect">
            <a:avLst>
              <a:gd name="adj" fmla="val 18484"/>
            </a:avLst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1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EE8A64AF-DA66-F908-4452-9DDF251F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0583" y="2158425"/>
            <a:ext cx="3221269" cy="3157410"/>
          </a:xfrm>
          <a:prstGeom prst="roundRect">
            <a:avLst>
              <a:gd name="adj" fmla="val 12124"/>
            </a:avLst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101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EB525105-957C-E12C-5E9F-9AA92B3B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5183" y="2792262"/>
            <a:ext cx="2746535" cy="1939914"/>
          </a:xfrm>
          <a:prstGeom prst="roundRect">
            <a:avLst>
              <a:gd name="adj" fmla="val 17098"/>
            </a:avLst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01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860FE1-95C2-48D7-73EE-0B87D06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28813" y="3471501"/>
            <a:ext cx="4899118" cy="339489"/>
            <a:chOff x="3653596" y="3052051"/>
            <a:chExt cx="4899118" cy="339489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86B1A1-ADAF-B6FA-EE11-5D0E0C3D7DA9}"/>
                </a:ext>
              </a:extLst>
            </p:cNvPr>
            <p:cNvSpPr/>
            <p:nvPr/>
          </p:nvSpPr>
          <p:spPr bwMode="auto">
            <a:xfrm>
              <a:off x="3653596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D21F3D4-3A64-4F6F-0506-1BD861DBECB5}"/>
                </a:ext>
              </a:extLst>
            </p:cNvPr>
            <p:cNvSpPr/>
            <p:nvPr/>
          </p:nvSpPr>
          <p:spPr bwMode="auto">
            <a:xfrm>
              <a:off x="7613208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A13B0F-6F3C-B457-4899-B7A92C4DD381}"/>
              </a:ext>
            </a:extLst>
          </p:cNvPr>
          <p:cNvSpPr txBox="1"/>
          <p:nvPr/>
        </p:nvSpPr>
        <p:spPr>
          <a:xfrm>
            <a:off x="8874044" y="3044677"/>
            <a:ext cx="1538343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1E06A-BD64-E88D-6EE0-ED9BB204ADA0}"/>
              </a:ext>
            </a:extLst>
          </p:cNvPr>
          <p:cNvSpPr txBox="1"/>
          <p:nvPr/>
        </p:nvSpPr>
        <p:spPr>
          <a:xfrm>
            <a:off x="1489711" y="3039233"/>
            <a:ext cx="1538343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Input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D77E7E-C6B7-8252-D5D5-CB5735F37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28813" y="3641246"/>
            <a:ext cx="1023912" cy="6460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86AD3A-0461-4F22-9596-D9B54170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25564" y="3641246"/>
            <a:ext cx="1023912" cy="6460"/>
          </a:xfrm>
          <a:prstGeom prst="straightConnector1">
            <a:avLst/>
          </a:prstGeom>
          <a:ln w="12700">
            <a:gradFill flip="none" rotWithShape="1">
              <a:gsLst>
                <a:gs pos="0">
                  <a:srgbClr val="463668">
                    <a:alpha val="0"/>
                  </a:srgbClr>
                </a:gs>
                <a:gs pos="10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 descr="Pinched fingers">
            <a:extLst>
              <a:ext uri="{FF2B5EF4-FFF2-40B4-BE49-F238E27FC236}">
                <a16:creationId xmlns:a16="http://schemas.microsoft.com/office/drawing/2014/main" id="{D48E362E-637C-BE53-C5A4-FDF981818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90" y="3444669"/>
            <a:ext cx="662516" cy="654049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3D5B499-11BF-C9ED-4B88-049733DA2B2C}"/>
              </a:ext>
            </a:extLst>
          </p:cNvPr>
          <p:cNvCxnSpPr/>
          <p:nvPr/>
        </p:nvCxnSpPr>
        <p:spPr>
          <a:xfrm flipH="1">
            <a:off x="3421680" y="3675445"/>
            <a:ext cx="3743" cy="508416"/>
          </a:xfrm>
          <a:prstGeom prst="straightConnector1">
            <a:avLst/>
          </a:prstGeom>
          <a:ln w="57150">
            <a:solidFill>
              <a:srgbClr val="E3ECF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B7E4FF-F2F4-86A3-124D-54B1DA457791}"/>
              </a:ext>
            </a:extLst>
          </p:cNvPr>
          <p:cNvSpPr txBox="1"/>
          <p:nvPr/>
        </p:nvSpPr>
        <p:spPr>
          <a:xfrm>
            <a:off x="1431488" y="4166010"/>
            <a:ext cx="639919" cy="2862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Segoe Sans Display"/>
                <a:cs typeface="Segoe Sans Display"/>
              </a:rPr>
              <a:t>Video</a:t>
            </a:r>
            <a:endParaRPr lang="zh-CN" altLang="en-US" sz="1400">
              <a:cs typeface="Segoe UI"/>
            </a:endParaRPr>
          </a:p>
        </p:txBody>
      </p:sp>
      <p:pic>
        <p:nvPicPr>
          <p:cNvPr id="1026" name="Picture 2" descr="Letters">
            <a:extLst>
              <a:ext uri="{FF2B5EF4-FFF2-40B4-BE49-F238E27FC236}">
                <a16:creationId xmlns:a16="http://schemas.microsoft.com/office/drawing/2014/main" id="{30EBD8AB-1ABC-6465-A917-1DF33CEA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42" y="3497511"/>
            <a:ext cx="667374" cy="6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F5106-BE67-AAEB-B8AC-CEFEDD74EFF9}"/>
              </a:ext>
            </a:extLst>
          </p:cNvPr>
          <p:cNvSpPr txBox="1"/>
          <p:nvPr/>
        </p:nvSpPr>
        <p:spPr>
          <a:xfrm>
            <a:off x="2225422" y="4164885"/>
            <a:ext cx="947695" cy="4801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altLang="zh-CN" sz="1400">
                <a:solidFill>
                  <a:srgbClr val="000000"/>
                </a:solidFill>
                <a:latin typeface="Segoe Sans Display"/>
                <a:cs typeface="Segoe Sans Display"/>
              </a:rPr>
              <a:t>Target </a:t>
            </a:r>
          </a:p>
          <a:p>
            <a:pPr marL="0" marR="0" lv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altLang="zh-CN" sz="1400">
                <a:solidFill>
                  <a:srgbClr val="000000"/>
                </a:solidFill>
                <a:latin typeface="Segoe Sans Display"/>
                <a:cs typeface="Segoe Sans Display"/>
              </a:rPr>
              <a:t>Language</a:t>
            </a:r>
            <a:endParaRPr lang="zh-CN" altLang="en-US" sz="1400">
              <a:cs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D07287-F493-BDCA-56D0-2BD89092508B}"/>
              </a:ext>
            </a:extLst>
          </p:cNvPr>
          <p:cNvGrpSpPr/>
          <p:nvPr/>
        </p:nvGrpSpPr>
        <p:grpSpPr>
          <a:xfrm>
            <a:off x="4829988" y="2991887"/>
            <a:ext cx="2282458" cy="2022461"/>
            <a:chOff x="4954771" y="2572437"/>
            <a:chExt cx="2282458" cy="2022461"/>
          </a:xfrm>
        </p:grpSpPr>
        <p:sp>
          <p:nvSpPr>
            <p:cNvPr id="75" name="Rectangle: Rounded Corners 12">
              <a:extLst>
                <a:ext uri="{FF2B5EF4-FFF2-40B4-BE49-F238E27FC236}">
                  <a16:creationId xmlns:a16="http://schemas.microsoft.com/office/drawing/2014/main" id="{DD15A7E6-8EA7-AD7B-3D43-8F3F7A99F93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4771" y="2572437"/>
              <a:ext cx="2282458" cy="369332"/>
            </a:xfrm>
            <a:prstGeom prst="roundRect">
              <a:avLst>
                <a:gd name="adj" fmla="val 31494"/>
              </a:avLst>
            </a:prstGeom>
            <a:gradFill flip="none" rotWithShape="1">
              <a:gsLst>
                <a:gs pos="50000">
                  <a:srgbClr val="A344C6"/>
                </a:gs>
                <a:gs pos="0">
                  <a:srgbClr val="ED6AEC"/>
                </a:gs>
                <a:gs pos="100000">
                  <a:srgbClr val="0078D4"/>
                </a:gs>
              </a:gsLst>
              <a:lin ang="2700000" scaled="1"/>
              <a:tileRect/>
            </a:gra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lang="en-US" sz="1400">
                  <a:solidFill>
                    <a:srgbClr val="FFFFFF"/>
                  </a:solidFill>
                  <a:latin typeface="Segoe Sans Display Semibold" pitchFamily="2" charset="0"/>
                  <a:cs typeface="Segoe Sans Display Semibold" pitchFamily="2" charset="0"/>
                </a:rPr>
                <a:t>Content recognition</a:t>
              </a:r>
              <a:endParaRPr kumimoji="0" lang="en-US" sz="14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sp>
          <p:nvSpPr>
            <p:cNvPr id="76" name="Rectangle: Rounded Corners 12">
              <a:extLst>
                <a:ext uri="{FF2B5EF4-FFF2-40B4-BE49-F238E27FC236}">
                  <a16:creationId xmlns:a16="http://schemas.microsoft.com/office/drawing/2014/main" id="{D3372E46-5443-A4E9-A248-D73DD0E3A5A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4771" y="3140473"/>
              <a:ext cx="2282458" cy="369332"/>
            </a:xfrm>
            <a:prstGeom prst="roundRect">
              <a:avLst>
                <a:gd name="adj" fmla="val 31494"/>
              </a:avLst>
            </a:prstGeom>
            <a:gradFill flip="none" rotWithShape="1">
              <a:gsLst>
                <a:gs pos="65000">
                  <a:srgbClr val="6259CC"/>
                </a:gs>
                <a:gs pos="30000">
                  <a:srgbClr val="A444C6"/>
                </a:gs>
                <a:gs pos="0">
                  <a:srgbClr val="C03BC4"/>
                </a:gs>
                <a:gs pos="100000">
                  <a:srgbClr val="0078D4"/>
                </a:gs>
              </a:gsLst>
              <a:lin ang="2700000" scaled="1"/>
              <a:tileRect/>
            </a:gra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lang="en-US" sz="1400">
                  <a:solidFill>
                    <a:srgbClr val="FFFFFF"/>
                  </a:solidFill>
                  <a:latin typeface="Segoe Sans Display Semibold" pitchFamily="2" charset="0"/>
                  <a:cs typeface="Segoe Sans Display Semibold" pitchFamily="2" charset="0"/>
                </a:rPr>
                <a:t>Emotion</a:t>
              </a:r>
              <a:r>
                <a:rPr kumimoji="0" lang="en-US" sz="14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 capture</a:t>
              </a:r>
            </a:p>
          </p:txBody>
        </p:sp>
        <p:sp>
          <p:nvSpPr>
            <p:cNvPr id="77" name="Rectangle: Rounded Corners 12">
              <a:extLst>
                <a:ext uri="{FF2B5EF4-FFF2-40B4-BE49-F238E27FC236}">
                  <a16:creationId xmlns:a16="http://schemas.microsoft.com/office/drawing/2014/main" id="{8416BA05-4BDC-205F-ABAF-3C422234AE6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4771" y="3708509"/>
              <a:ext cx="2282458" cy="369332"/>
            </a:xfrm>
            <a:prstGeom prst="roundRect">
              <a:avLst>
                <a:gd name="adj" fmla="val 31494"/>
              </a:avLst>
            </a:prstGeom>
            <a:gradFill flip="none" rotWithShape="1">
              <a:gsLst>
                <a:gs pos="0">
                  <a:srgbClr val="C03BC4"/>
                </a:gs>
                <a:gs pos="72000">
                  <a:srgbClr val="4163CE"/>
                </a:gs>
                <a:gs pos="55000">
                  <a:srgbClr val="5E5ACC"/>
                </a:gs>
                <a:gs pos="88000">
                  <a:srgbClr val="0078D4"/>
                </a:gs>
              </a:gsLst>
              <a:lin ang="2700000" scaled="1"/>
              <a:tileRect/>
            </a:gra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kumimoji="0" lang="en-US" sz="1400" b="1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Translation</a:t>
              </a:r>
            </a:p>
          </p:txBody>
        </p:sp>
        <p:sp>
          <p:nvSpPr>
            <p:cNvPr id="8" name="Rectangle: Rounded Corners 12">
              <a:extLst>
                <a:ext uri="{FF2B5EF4-FFF2-40B4-BE49-F238E27FC236}">
                  <a16:creationId xmlns:a16="http://schemas.microsoft.com/office/drawing/2014/main" id="{A161F3C9-BDEC-7C63-CEB4-5C15FAC97B3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4771" y="4225566"/>
              <a:ext cx="2282458" cy="369332"/>
            </a:xfrm>
            <a:prstGeom prst="roundRect">
              <a:avLst>
                <a:gd name="adj" fmla="val 31494"/>
              </a:avLst>
            </a:prstGeom>
            <a:gradFill flip="none" rotWithShape="1">
              <a:gsLst>
                <a:gs pos="0">
                  <a:srgbClr val="C03BC4"/>
                </a:gs>
                <a:gs pos="73000">
                  <a:srgbClr val="0078D4"/>
                </a:gs>
              </a:gsLst>
              <a:lin ang="2700000" scaled="1"/>
              <a:tileRect/>
            </a:gradFill>
          </p:spPr>
          <p:txBody>
            <a:bodyPr wrap="square" lIns="0" tIns="0" rIns="0" bIns="45720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marL="0" marR="0" lvl="0" indent="0" algn="ctr" defTabSz="2275850" rtl="0" eaLnBrk="1" fontAlgn="base" latinLnBrk="0" hangingPunct="1">
                <a:lnSpc>
                  <a:spcPct val="100000"/>
                </a:lnSpc>
                <a:spcBef>
                  <a:spcPts val="2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701239" algn="l"/>
                </a:tabLst>
                <a:defRPr/>
              </a:pPr>
              <a:r>
                <a:rPr lang="en-US" sz="1400">
                  <a:solidFill>
                    <a:srgbClr val="FFFFFF"/>
                  </a:solidFill>
                  <a:latin typeface="Segoe Sans Display Semibold" pitchFamily="2" charset="0"/>
                  <a:cs typeface="Segoe Sans Display Semibold" pitchFamily="2" charset="0"/>
                </a:rPr>
                <a:t>Speech generation</a:t>
              </a:r>
              <a:endParaRPr kumimoji="0" lang="en-US" sz="14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endParaRPr>
            </a:p>
          </p:txBody>
        </p:sp>
      </p:grpSp>
      <p:pic>
        <p:nvPicPr>
          <p:cNvPr id="1028" name="Picture 4" descr="High volume">
            <a:extLst>
              <a:ext uri="{FF2B5EF4-FFF2-40B4-BE49-F238E27FC236}">
                <a16:creationId xmlns:a16="http://schemas.microsoft.com/office/drawing/2014/main" id="{99152A40-5027-C6A4-7C6A-9E136EA4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292" y="3419237"/>
            <a:ext cx="745648" cy="7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ainbow heart">
            <a:extLst>
              <a:ext uri="{FF2B5EF4-FFF2-40B4-BE49-F238E27FC236}">
                <a16:creationId xmlns:a16="http://schemas.microsoft.com/office/drawing/2014/main" id="{7437E6C1-1BE3-35C9-B7CD-5986A430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155" y="3468266"/>
            <a:ext cx="298916" cy="29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ic Wand">
            <a:extLst>
              <a:ext uri="{FF2B5EF4-FFF2-40B4-BE49-F238E27FC236}">
                <a16:creationId xmlns:a16="http://schemas.microsoft.com/office/drawing/2014/main" id="{1A8908AD-FE31-883F-CE4B-8BAD384CF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49395" y="3761499"/>
            <a:ext cx="316435" cy="3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C3C6E-DB8A-71C6-E2BB-3D768514BE49}"/>
              </a:ext>
            </a:extLst>
          </p:cNvPr>
          <p:cNvSpPr txBox="1"/>
          <p:nvPr/>
        </p:nvSpPr>
        <p:spPr>
          <a:xfrm>
            <a:off x="8968958" y="4131101"/>
            <a:ext cx="1428533" cy="4801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altLang="zh-CN" sz="1400">
                <a:solidFill>
                  <a:srgbClr val="000000"/>
                </a:solidFill>
                <a:latin typeface="Segoe Sans Display"/>
                <a:cs typeface="Segoe Sans Display"/>
              </a:rPr>
              <a:t>Audio in </a:t>
            </a:r>
          </a:p>
          <a:p>
            <a:pPr marL="0" marR="0" lvl="0" indent="0" algn="ctr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altLang="zh-CN" sz="1400">
                <a:solidFill>
                  <a:srgbClr val="000000"/>
                </a:solidFill>
                <a:latin typeface="Segoe Sans Display"/>
                <a:cs typeface="Segoe Sans Display"/>
              </a:rPr>
              <a:t>target language</a:t>
            </a:r>
            <a:endParaRPr lang="zh-CN" altLang="en-US" sz="1400">
              <a:cs typeface="Segoe U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7DA0BBE-A3E5-667E-8251-A983546A6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7182" y="1944628"/>
            <a:ext cx="1552154" cy="1552154"/>
          </a:xfrm>
          <a:prstGeom prst="rect">
            <a:avLst/>
          </a:prstGeom>
        </p:spPr>
      </p:pic>
      <p:pic>
        <p:nvPicPr>
          <p:cNvPr id="16" name="Picture 15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A6D1CDB9-348A-431B-0335-EFDB8D845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79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DE635-4FB7-B39A-2550-85C02688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AF91966-4A21-399D-51EE-59949B5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3" y="3045013"/>
            <a:ext cx="11018520" cy="2462213"/>
          </a:xfrm>
        </p:spPr>
        <p:txBody>
          <a:bodyPr/>
          <a:lstStyle/>
          <a:p>
            <a:r>
              <a:rPr lang="en-US" sz="4400">
                <a:gradFill>
                  <a:gsLst>
                    <a:gs pos="21000">
                      <a:srgbClr val="0078D4"/>
                    </a:gs>
                    <a:gs pos="100000">
                      <a:srgbClr val="C03BC4"/>
                    </a:gs>
                  </a:gsLst>
                  <a:lin ang="2400000" scaled="0"/>
                </a:gradFill>
                <a:latin typeface="Segoe UI Semibold"/>
                <a:cs typeface="Segoe UI Semibold"/>
              </a:rPr>
              <a:t>Technical Showcase</a:t>
            </a:r>
          </a:p>
          <a:p>
            <a:endParaRPr lang="en-US" sz="4400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latin typeface="Segoe UI Semibold"/>
              <a:cs typeface="Segoe UI Semibold"/>
            </a:endParaRPr>
          </a:p>
          <a:p>
            <a:endParaRPr lang="en-US"/>
          </a:p>
          <a:p>
            <a:endParaRPr lang="en-US">
              <a:gradFill>
                <a:gsLst>
                  <a:gs pos="21000">
                    <a:srgbClr val="0078D4"/>
                  </a:gs>
                  <a:gs pos="100000">
                    <a:srgbClr val="C03BC4"/>
                  </a:gs>
                </a:gsLst>
                <a:lin ang="2400000" scaled="0"/>
              </a:gra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52779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EB65B3-B32F-7C2E-64AB-1A979818B664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6166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000">
                <a:solidFill>
                  <a:srgbClr val="000000"/>
                </a:solidFill>
                <a:latin typeface="Segoe Sans Text Semibold"/>
                <a:cs typeface="Segoe UI Semibold"/>
              </a:rPr>
              <a:t>From Sign Language into Speech Translation</a:t>
            </a:r>
          </a:p>
        </p:txBody>
      </p:sp>
      <p:pic>
        <p:nvPicPr>
          <p:cNvPr id="17" name="Picture 16" descr="A purple hand with a black background&#10;&#10;AI-generated content may be incorrect.">
            <a:extLst>
              <a:ext uri="{FF2B5EF4-FFF2-40B4-BE49-F238E27FC236}">
                <a16:creationId xmlns:a16="http://schemas.microsoft.com/office/drawing/2014/main" id="{F816158C-6811-8A21-25B0-ABD1153E9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29" y="0"/>
            <a:ext cx="1179378" cy="1179378"/>
          </a:xfrm>
          <a:prstGeom prst="rect">
            <a:avLst/>
          </a:prstGeom>
        </p:spPr>
      </p:pic>
      <p:pic>
        <p:nvPicPr>
          <p:cNvPr id="26" name="Recording 2025-06-26 181353">
            <a:hlinkClick r:id="" action="ppaction://media"/>
            <a:extLst>
              <a:ext uri="{FF2B5EF4-FFF2-40B4-BE49-F238E27FC236}">
                <a16:creationId xmlns:a16="http://schemas.microsoft.com/office/drawing/2014/main" id="{E7F8A6B7-DFB7-D4B4-1FA2-74B5F3D51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1416" y="1376065"/>
            <a:ext cx="7017308" cy="51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54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2.xml><?xml version="1.0" encoding="utf-8"?>
<a:theme xmlns:a="http://schemas.openxmlformats.org/drawingml/2006/main" name="1_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3.xml><?xml version="1.0" encoding="utf-8"?>
<a:theme xmlns:a="http://schemas.openxmlformats.org/drawingml/2006/main" name="2_Microsoft Build 16:9 Theme 6 Light Template">
  <a:themeElements>
    <a:clrScheme name="Logo Slide Colors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Logo Slide Fonts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4.xml><?xml version="1.0" encoding="utf-8"?>
<a:theme xmlns:a="http://schemas.openxmlformats.org/drawingml/2006/main" name="4_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1442</Words>
  <Application>Microsoft Office PowerPoint</Application>
  <PresentationFormat>Widescreen</PresentationFormat>
  <Paragraphs>212</Paragraphs>
  <Slides>19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9" baseType="lpstr">
      <vt:lpstr>Aptos</vt:lpstr>
      <vt:lpstr>Arial</vt:lpstr>
      <vt:lpstr>Calibri</vt:lpstr>
      <vt:lpstr>Cambria</vt:lpstr>
      <vt:lpstr>Consolas</vt:lpstr>
      <vt:lpstr>Segoe Sans Display</vt:lpstr>
      <vt:lpstr>Segoe Sans Display Semibold</vt:lpstr>
      <vt:lpstr>Segoe Sans Text</vt:lpstr>
      <vt:lpstr>Segoe Sans Text Semibold</vt:lpstr>
      <vt:lpstr>Segoe UI</vt:lpstr>
      <vt:lpstr>Segoe UI Semibold</vt:lpstr>
      <vt:lpstr>Segoe UI Variable Display</vt:lpstr>
      <vt:lpstr>Segoe UI Variable Display Semib</vt:lpstr>
      <vt:lpstr>Segoe UI Variable Display Semibold</vt:lpstr>
      <vt:lpstr>Segoe UI Variable Small</vt:lpstr>
      <vt:lpstr>Wingdings</vt:lpstr>
      <vt:lpstr>Microsoft Build 16:9 Theme 6 Light Template</vt:lpstr>
      <vt:lpstr>1_Microsoft Build 16:9 Theme 6 Light Template</vt:lpstr>
      <vt:lpstr>2_Microsoft Build 16:9 Theme 6 Light Template</vt:lpstr>
      <vt:lpstr>4_Microsoft Build 16:9 Theme 6 Light Template</vt:lpstr>
      <vt:lpstr>Intern Hackathon 2025</vt:lpstr>
      <vt:lpstr>Background and Statement  </vt:lpstr>
      <vt:lpstr>PowerPoint Presentation</vt:lpstr>
      <vt:lpstr>PowerPoint Presentation</vt:lpstr>
      <vt:lpstr>Solution and Feasibility: Sign2World  </vt:lpstr>
      <vt:lpstr>Bridging the Gap</vt:lpstr>
      <vt:lpstr>From input to output - What is our solution? </vt:lpstr>
      <vt:lpstr>Technical Showcase   </vt:lpstr>
      <vt:lpstr>PowerPoint Presentation</vt:lpstr>
      <vt:lpstr>PowerPoint Presentation</vt:lpstr>
      <vt:lpstr>PowerPoint Presentation</vt:lpstr>
      <vt:lpstr>Sign2World: Technical Architecture</vt:lpstr>
      <vt:lpstr>About Feasibility: Tech Stack</vt:lpstr>
      <vt:lpstr>Impact, Value, and Market Potential   </vt:lpstr>
      <vt:lpstr>Impact Potential</vt:lpstr>
      <vt:lpstr>PowerPoint Presentation</vt:lpstr>
      <vt:lpstr>PowerPoint Presentation</vt:lpstr>
      <vt:lpstr>Empower every person and every organization on the planet to achieve more.   </vt:lpstr>
      <vt:lpstr>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Karida Tu</dc:creator>
  <cp:lastModifiedBy>Zhiyi Pan</cp:lastModifiedBy>
  <cp:revision>1</cp:revision>
  <dcterms:created xsi:type="dcterms:W3CDTF">2025-05-23T17:30:52Z</dcterms:created>
  <dcterms:modified xsi:type="dcterms:W3CDTF">2025-06-26T18:30:24Z</dcterms:modified>
</cp:coreProperties>
</file>